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55" r:id="rId4"/>
  </p:sldMasterIdLst>
  <p:notesMasterIdLst>
    <p:notesMasterId r:id="rId21"/>
  </p:notesMasterIdLst>
  <p:handoutMasterIdLst>
    <p:handoutMasterId r:id="rId22"/>
  </p:handoutMasterIdLst>
  <p:sldIdLst>
    <p:sldId id="256" r:id="rId5"/>
    <p:sldId id="316" r:id="rId6"/>
    <p:sldId id="258" r:id="rId7"/>
    <p:sldId id="259" r:id="rId8"/>
    <p:sldId id="262" r:id="rId9"/>
    <p:sldId id="260" r:id="rId10"/>
    <p:sldId id="319" r:id="rId11"/>
    <p:sldId id="320" r:id="rId12"/>
    <p:sldId id="321" r:id="rId13"/>
    <p:sldId id="322" r:id="rId14"/>
    <p:sldId id="323" r:id="rId15"/>
    <p:sldId id="324" r:id="rId16"/>
    <p:sldId id="325" r:id="rId17"/>
    <p:sldId id="327" r:id="rId18"/>
    <p:sldId id="328" r:id="rId19"/>
    <p:sldId id="312" r:id="rId20"/>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9A4440-E8D7-4C3E-8BD1-5D06A6B8BF85}">
          <p14:sldIdLst>
            <p14:sldId id="256"/>
            <p14:sldId id="316"/>
            <p14:sldId id="258"/>
            <p14:sldId id="259"/>
            <p14:sldId id="262"/>
            <p14:sldId id="260"/>
            <p14:sldId id="319"/>
            <p14:sldId id="320"/>
            <p14:sldId id="321"/>
            <p14:sldId id="322"/>
            <p14:sldId id="323"/>
            <p14:sldId id="324"/>
            <p14:sldId id="325"/>
            <p14:sldId id="327"/>
            <p14:sldId id="328"/>
            <p14:sldId id="31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2589" autoAdjust="0"/>
    <p:restoredTop sz="94689" autoAdjust="0"/>
  </p:normalViewPr>
  <p:slideViewPr>
    <p:cSldViewPr snapToGrid="0" snapToObjects="1">
      <p:cViewPr>
        <p:scale>
          <a:sx n="66" d="100"/>
          <a:sy n="66" d="100"/>
        </p:scale>
        <p:origin x="-173" y="-360"/>
      </p:cViewPr>
      <p:guideLst>
        <p:guide orient="horz" pos="2160"/>
        <p:guide pos="2880"/>
      </p:guideLst>
    </p:cSldViewPr>
  </p:slideViewPr>
  <p:outlineViewPr>
    <p:cViewPr>
      <p:scale>
        <a:sx n="33" d="100"/>
        <a:sy n="33" d="100"/>
      </p:scale>
      <p:origin x="0" y="3168"/>
    </p:cViewPr>
  </p:outlineViewPr>
  <p:notesTextViewPr>
    <p:cViewPr>
      <p:scale>
        <a:sx n="100" d="100"/>
        <a:sy n="100" d="100"/>
      </p:scale>
      <p:origin x="0" y="0"/>
    </p:cViewPr>
  </p:notesTextViewPr>
  <p:sorterViewPr>
    <p:cViewPr>
      <p:scale>
        <a:sx n="149" d="100"/>
        <a:sy n="149" d="100"/>
      </p:scale>
      <p:origin x="0" y="12894"/>
    </p:cViewPr>
  </p:sorterViewPr>
  <p:notesViewPr>
    <p:cSldViewPr snapToGrid="0" snapToObjects="1">
      <p:cViewPr varScale="1">
        <p:scale>
          <a:sx n="99" d="100"/>
          <a:sy n="99" d="100"/>
        </p:scale>
        <p:origin x="-3498" y="-10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6CC861BD-2C5F-4FAA-BA89-DB591E9EB950}" type="datetimeFigureOut">
              <a:rPr lang="en-US" smtClean="0"/>
              <a:pPr/>
              <a:t>9/16/2015</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EFF8683B-D8CA-4523-B456-05015633FDCD}" type="slidenum">
              <a:rPr lang="en-US" smtClean="0"/>
              <a:pPr/>
              <a:t>‹#›</a:t>
            </a:fld>
            <a:endParaRPr lang="en-US"/>
          </a:p>
        </p:txBody>
      </p:sp>
    </p:spTree>
    <p:extLst>
      <p:ext uri="{BB962C8B-B14F-4D97-AF65-F5344CB8AC3E}">
        <p14:creationId xmlns:p14="http://schemas.microsoft.com/office/powerpoint/2010/main" val="617780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4488F50D-B519-4CD7-B20E-E13AF440DA63}" type="datetimeFigureOut">
              <a:rPr lang="en-US" smtClean="0"/>
              <a:pPr/>
              <a:t>9/16/2015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39E66FF1-936B-4E4F-AC10-20F06DBE249D}" type="slidenum">
              <a:rPr lang="en-US" smtClean="0"/>
              <a:pPr/>
              <a:t>‹#›</a:t>
            </a:fld>
            <a:endParaRPr lang="en-US"/>
          </a:p>
        </p:txBody>
      </p:sp>
    </p:spTree>
    <p:extLst>
      <p:ext uri="{BB962C8B-B14F-4D97-AF65-F5344CB8AC3E}">
        <p14:creationId xmlns:p14="http://schemas.microsoft.com/office/powerpoint/2010/main" val="27460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a:t>
            </a:fld>
            <a:endParaRPr lang="en-US"/>
          </a:p>
        </p:txBody>
      </p:sp>
    </p:spTree>
    <p:extLst>
      <p:ext uri="{BB962C8B-B14F-4D97-AF65-F5344CB8AC3E}">
        <p14:creationId xmlns:p14="http://schemas.microsoft.com/office/powerpoint/2010/main" val="269324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97">
              <a:defRPr/>
            </a:pPr>
            <a:r>
              <a:rPr lang="en-US" sz="1600" b="1" dirty="0"/>
              <a:t>NOTE:  do we want to continue to call out individual scientists’ names – if so, need to be consistent…sometimes names are given, other times not.</a:t>
            </a:r>
          </a:p>
          <a:p>
            <a:pPr defTabSz="912697">
              <a:defRPr/>
            </a:pPr>
            <a:endParaRPr lang="en-US" sz="1600" dirty="0"/>
          </a:p>
          <a:p>
            <a:pPr defTabSz="912697">
              <a:defRPr/>
            </a:pPr>
            <a:r>
              <a:rPr lang="en-US" sz="1600" dirty="0"/>
              <a:t>Here a few pictures provided by GoMRI  consortia illustrating some of the other things that we are studying</a:t>
            </a:r>
          </a:p>
          <a:p>
            <a:pPr defTabSz="912697">
              <a:defRPr/>
            </a:pPr>
            <a:endParaRPr lang="en-US" sz="1600" dirty="0"/>
          </a:p>
          <a:p>
            <a:pPr defTabSz="912697">
              <a:defRPr/>
            </a:pPr>
            <a:r>
              <a:rPr lang="en-US" sz="1600" dirty="0"/>
              <a:t>Many of our coastal residents were on the beaches during and following the oil spill and saw images like the one on the top left which was an oil soaked sand Patty partially covered by sand. Deep-C consortium has been studying the chemistry of the decomposition of oil and how it changes over time in these patties.</a:t>
            </a:r>
          </a:p>
          <a:p>
            <a:pPr defTabSz="912697">
              <a:defRPr/>
            </a:pPr>
            <a:endParaRPr lang="en-US" sz="1600" dirty="0"/>
          </a:p>
          <a:p>
            <a:pPr defTabSz="912697">
              <a:defRPr/>
            </a:pPr>
            <a:r>
              <a:rPr lang="en-US" sz="1600" dirty="0"/>
              <a:t>The CWC consortium based at LUMCON  is studying oil impacts on marsh and associated fauna like fiddler crabs and periwinkle snails, birds and spiders.  They are working in heavily oiled study sites and more pristine sites.  Another very good example of enhanced research value is work on a seaside sparrow community; not only are researchers finding some concerning impacts on this avian community, but also they are contributing to the life history database on the species as it is relatively understudied.  </a:t>
            </a:r>
          </a:p>
          <a:p>
            <a:pPr defTabSz="912697">
              <a:defRPr/>
            </a:pPr>
            <a:endParaRPr lang="en-US" sz="1600" dirty="0"/>
          </a:p>
          <a:p>
            <a:pPr defTabSz="912697">
              <a:defRPr/>
            </a:pPr>
            <a:r>
              <a:rPr lang="en-US" sz="1600" dirty="0"/>
              <a:t>Deep C consortium researchers are studying the biological and physical linages between the deep Gulf and Florida Shelf related to the oil spill.  They caught this a whopping 12-foot Greenland shark from 6,000 feet below the surface of the Gulf of Mexico, unusually warm waters for the cold-water shark, and only the second such a catch from the GOM.</a:t>
            </a:r>
          </a:p>
          <a:p>
            <a:pPr defTabSz="912697">
              <a:defRPr/>
            </a:pPr>
            <a:endParaRPr lang="en-US" sz="1600" dirty="0"/>
          </a:p>
          <a:p>
            <a:pPr defTabSz="912697">
              <a:defRPr/>
            </a:pPr>
            <a:r>
              <a:rPr lang="en-US" sz="1600" dirty="0"/>
              <a:t>Another research consortia based at the University of Mississippi has developed these seafloor landers to place on the bottom to collect a variety of different data associated with particle movement across the seafloor with emphasis on petroleum and dispersants.</a:t>
            </a:r>
          </a:p>
          <a:p>
            <a:pPr defTabSz="912697">
              <a:defRPr/>
            </a:pPr>
            <a:endParaRPr lang="en-US" sz="1600" dirty="0"/>
          </a:p>
          <a:p>
            <a:pPr defTabSz="912697">
              <a:defRPr/>
            </a:pPr>
            <a:r>
              <a:rPr lang="en-US" sz="1600" dirty="0"/>
              <a:t>In our smaller research groups are conducting a variety of different types of projects, many of which are ecosystem focused, including the fate and transport of weathered oil, ecosystem impacts of oil spills on nekton, benthic organisms and marshes; one project is working on developing improved dispersants; three studies revolve around important commercial and recreational species of fish and crabs looking primarily at larval and juvenile stages which are more vulnerable to impact; several studies are looking at effects of oil spills </a:t>
            </a:r>
          </a:p>
          <a:p>
            <a:pPr defTabSz="912697">
              <a:defRPr/>
            </a:pPr>
            <a:endParaRPr lang="en-US" sz="1600" dirty="0"/>
          </a:p>
          <a:p>
            <a:pPr defTabSz="912697">
              <a:defRPr/>
            </a:pPr>
            <a:r>
              <a:rPr lang="en-US" sz="1600" dirty="0"/>
              <a:t>as well including a stem cell research project focusing on </a:t>
            </a:r>
            <a:r>
              <a:rPr lang="en-US" sz="1600" dirty="0" err="1"/>
              <a:t>obeasagens</a:t>
            </a:r>
            <a:r>
              <a:rPr lang="en-US" sz="1600" dirty="0"/>
              <a:t>  and projects are focusing on technological improvements for detecting oil spills as well as monitoring oil spills using satellites.</a:t>
            </a:r>
          </a:p>
          <a:p>
            <a:pPr defTabSz="912697">
              <a:defRPr/>
            </a:pPr>
            <a:endParaRPr lang="en-US" sz="1600"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12</a:t>
            </a:fld>
            <a:endParaRPr lang="en-US" dirty="0"/>
          </a:p>
        </p:txBody>
      </p:sp>
    </p:spTree>
    <p:extLst>
      <p:ext uri="{BB962C8B-B14F-4D97-AF65-F5344CB8AC3E}">
        <p14:creationId xmlns:p14="http://schemas.microsoft.com/office/powerpoint/2010/main" val="88313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 requirement in the master research agreement and an expectation of the research board is that all data collected as part of this program be made available to other researchers and archived for the future: </a:t>
            </a:r>
            <a:r>
              <a:rPr lang="en-US" sz="1600" b="1" dirty="0"/>
              <a:t>scientific datasets </a:t>
            </a:r>
            <a:r>
              <a:rPr lang="en-US" sz="1600" dirty="0"/>
              <a:t>and project information</a:t>
            </a:r>
          </a:p>
          <a:p>
            <a:endParaRPr lang="en-US" sz="1600" dirty="0"/>
          </a:p>
          <a:p>
            <a:r>
              <a:rPr lang="en-US" sz="1600" dirty="0"/>
              <a:t>As you can all imagine this is not a trivial undertaking as a will involve 10 years of data collection and a plethora of research results in addition to the baseline data that are collected that are typical of oceanographic surveys.  To accomplish this we have set up a data collection management unit called GRIIDC based at the Hart Research Institute in Texas.  </a:t>
            </a:r>
          </a:p>
          <a:p>
            <a:endParaRPr lang="en-US" sz="1600" dirty="0"/>
          </a:p>
          <a:p>
            <a:r>
              <a:rPr lang="en-US" sz="1600" dirty="0"/>
              <a:t>This data management group will work with all the scientists to develop appropriate metadata formats and advise in archiving data in federally funded or otherwise national archive centers.</a:t>
            </a:r>
          </a:p>
          <a:p>
            <a:endParaRPr lang="en-US" sz="1600" dirty="0"/>
          </a:p>
          <a:p>
            <a:r>
              <a:rPr lang="en-US" sz="1600" dirty="0"/>
              <a:t>BP has always maintained the expectation that all that data generated as a result of GoMRI funding be made available for public use and scrutiny. </a:t>
            </a:r>
          </a:p>
          <a:p>
            <a:endParaRPr lang="en-US" sz="1600" dirty="0"/>
          </a:p>
          <a:p>
            <a:r>
              <a:rPr lang="en-US" sz="1600" dirty="0"/>
              <a:t>This reflect back on this new era of big data that is upon us.  The ability to collect and share geo-referenced information and the power of supercomputing allows us to mine these massive data sets for cross disciplinary purposes.</a:t>
            </a:r>
          </a:p>
          <a:p>
            <a:endParaRPr lang="en-US" sz="1600"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13</a:t>
            </a:fld>
            <a:endParaRPr lang="en-US" dirty="0"/>
          </a:p>
        </p:txBody>
      </p:sp>
    </p:spTree>
    <p:extLst>
      <p:ext uri="{BB962C8B-B14F-4D97-AF65-F5344CB8AC3E}">
        <p14:creationId xmlns:p14="http://schemas.microsoft.com/office/powerpoint/2010/main" val="383822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addition to having a very strong data management component, the research board has high expectations for outreach and education as part of the GoMRI program. Many of our consortia have active high school and college education programs and include aspiring young investigators in summer cruise and laboratory activities.  In addition, consortia are participating in local seminar series, such as Rotary club, and set up displays at local festivals and media events on vessels with the goal of increasing public awareness of the research being funded and the results of those investments.  </a:t>
            </a:r>
          </a:p>
          <a:p>
            <a:endParaRPr lang="en-US" sz="1600" dirty="0"/>
          </a:p>
          <a:p>
            <a:r>
              <a:rPr lang="en-US" sz="1600" dirty="0"/>
              <a:t>As part of this outreach effort we have recently engaged all four Gulf State Sea Grant programs to help us with the localized regional outreach efforts.  The strategy here is to play specialist in each state that together provide a community of individuals that complement our research themes to help translate science for the consumers, and </a:t>
            </a:r>
            <a:r>
              <a:rPr lang="en-US" sz="1600" dirty="0" err="1"/>
              <a:t>and</a:t>
            </a:r>
            <a:r>
              <a:rPr lang="en-US" sz="1600" dirty="0"/>
              <a:t> bring back information from those consumers as to their view of research priorities and needs and concerns. </a:t>
            </a:r>
          </a:p>
          <a:p>
            <a:endParaRPr lang="en-US" sz="1600" dirty="0"/>
          </a:p>
          <a:p>
            <a:r>
              <a:rPr lang="en-US" sz="1600" dirty="0"/>
              <a:t>An additional element to our educational outreach effort includes a partnership with the Ocean Portal of the Smithsonian.  They have a very active web interface that focuses on K-12 as well as the general public from around the United States. That web interface has a oil spill specific site that emerged out of the Deepwater horizon tragedy.  Another outreach effort includes a partnership with </a:t>
            </a:r>
            <a:r>
              <a:rPr lang="en-US" sz="1600" dirty="0" err="1"/>
              <a:t>Screenscope</a:t>
            </a:r>
            <a:r>
              <a:rPr lang="en-US" sz="1600" dirty="0"/>
              <a:t> who is collecting video from researchers to help tell the story of GoMRI research. </a:t>
            </a:r>
          </a:p>
          <a:p>
            <a:endParaRPr lang="en-US" sz="1600" dirty="0"/>
          </a:p>
          <a:p>
            <a:r>
              <a:rPr lang="en-US" sz="1600" dirty="0"/>
              <a:t>One of the obvious legacy products of the GoMRI program will be its graduate students. We have touched over 600 students through involvement with GoMRI-funded projects. One of our goals is to build a community of practice around the students.  We routinely have the project PIs identify outstanding GoMRI scholars who are students supported by GOMRI and have conducted GoMRI-focused research for at least one year. The scholars are recognized by the research board and our hope is to track them over the next 10 years to see the impact that the GoMRI investment has on graduate student education and job placement.  </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14</a:t>
            </a:fld>
            <a:endParaRPr lang="en-US" dirty="0"/>
          </a:p>
        </p:txBody>
      </p:sp>
    </p:spTree>
    <p:extLst>
      <p:ext uri="{BB962C8B-B14F-4D97-AF65-F5344CB8AC3E}">
        <p14:creationId xmlns:p14="http://schemas.microsoft.com/office/powerpoint/2010/main" val="1035529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One of long-lasting and beneficial aspects of the GoMRI program – as well as having benefits now such as putting integrated science into immediate practice – is the breadth and depth of the science experts who have truly formed a community.  As one of our consortia directors said after reflecting on their rapid response to the Hercules Gas Blowout: “Having GoMRI scientists on ‘speed dial’ created an efficient response network with the expertise to address important issues.”      </a:t>
            </a:r>
          </a:p>
          <a:p>
            <a:endParaRPr lang="en-US" sz="1600" dirty="0"/>
          </a:p>
          <a:p>
            <a:r>
              <a:rPr lang="en-US" sz="1600" dirty="0"/>
              <a:t>Another PI said: “The GOMRI network – knowing the expertise of other GoMRI consortia and the proper people to contact – made it possible to assemble a scientific ‘dream team’ in short order. It was impressive to see how eager and willing our GoMRI colleagues were to contribute and become involved in this effort.”</a:t>
            </a:r>
          </a:p>
          <a:p>
            <a:endParaRPr lang="en-US" sz="1600" dirty="0"/>
          </a:p>
          <a:p>
            <a:r>
              <a:rPr lang="en-US" sz="1600" dirty="0"/>
              <a:t>And another: “The established GoMRI consortia made us all aware of the different expertise that consortia members have, making it easy to find the right people who are primed to contribute to a rapid response collaborative project.”</a:t>
            </a:r>
          </a:p>
          <a:p>
            <a:endParaRPr lang="en-US" sz="1600" dirty="0"/>
          </a:p>
          <a:p>
            <a:r>
              <a:rPr lang="en-US" sz="1600" dirty="0"/>
              <a:t>In response to the Galveston Bay oil spill, one responding PI said that all of the researchers who responded discussed how being a part of a larger, well-funded science community has enabled them to learn more in a shorter time period. And felt certain that he and his colleagues would not have been able to “cut through the red tape” of bureaucracy and get permission to sample in a timely manner without being a part of an organization like GoMRI.</a:t>
            </a:r>
          </a:p>
          <a:p>
            <a:endParaRPr lang="en-US" sz="1600" dirty="0"/>
          </a:p>
          <a:p>
            <a:r>
              <a:rPr lang="en-US" sz="1600" dirty="0"/>
              <a:t>HIE - (GoMRI) in cooperation with the National Institute of Standards and Technology (NIST) has launched the Hydrocarbon Inter-calibration Experiment (HIE) to address the need for advancing the importance of laboratory Quality Assurance/Quality Control (QAQC) practices and for inter-laboratory comparison and calibration for petroleum compounds.  The purpose of this experiment is to facilitate the best science possible on hydrocarbon analysis, through improved refinement of reference analytics and levels.</a:t>
            </a:r>
          </a:p>
          <a:p>
            <a:endParaRPr lang="en-US" sz="1600" dirty="0"/>
          </a:p>
          <a:p>
            <a:r>
              <a:rPr lang="en-US" sz="1600" dirty="0"/>
              <a:t>MOSSFA-  individual groups and multi-consortia teams – are finding that a significant quantity of the oil is located in deep and shelf sediments, likely associated with a marine snow event that caused a dramatic increase in sediment accumulation and oiling on the open ocean seafloor. As a collaborative team, they are beginning to build a comprehensive picture of the events during and after the spill, working to understand the processes leading to their formation, sinking and subsequent fate and impact on pelagic and benthic ecosystems. Prior to this, increased sedimentation was not considered as a pathway for oil in past response strategies and is not included in the current oil budget calculator for this oil spill. Efforts are underway to include these processes in models and in future response tools.</a:t>
            </a:r>
          </a:p>
          <a:p>
            <a:endParaRPr lang="en-US" sz="1600" dirty="0"/>
          </a:p>
          <a:p>
            <a:r>
              <a:rPr lang="en-US" sz="1600" dirty="0"/>
              <a:t>Dispersant workshop: The GoMRI Research Board, as part of the 2014 Gulf of Mexico Oil Spill &amp; Ecosystem Science Conference, convened a Forum to discuss the current understanding of dispersants and their use and application following the Deepwater Horizon oil spill. Information presented included what was known about dispersants before the spill, what was learned from that will inform future dispersant application, what data gaps and concerns exist, and what future needs exist for developing and applying dispersants. The forum also considered new frontiers from related fields that could improve dispersants and its application. The Research Board will use the outcomes from this forum to inform future gatherings on the research needed on dispersants and the information needed to inform policy and management decision about when and how to use dispersants during spills.</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15</a:t>
            </a:fld>
            <a:endParaRPr lang="en-US" dirty="0"/>
          </a:p>
        </p:txBody>
      </p:sp>
    </p:spTree>
    <p:extLst>
      <p:ext uri="{BB962C8B-B14F-4D97-AF65-F5344CB8AC3E}">
        <p14:creationId xmlns:p14="http://schemas.microsoft.com/office/powerpoint/2010/main" val="3282760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16</a:t>
            </a:fld>
            <a:endParaRPr lang="en-US"/>
          </a:p>
        </p:txBody>
      </p:sp>
    </p:spTree>
    <p:extLst>
      <p:ext uri="{BB962C8B-B14F-4D97-AF65-F5344CB8AC3E}">
        <p14:creationId xmlns:p14="http://schemas.microsoft.com/office/powerpoint/2010/main" val="255916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2</a:t>
            </a:fld>
            <a:endParaRPr lang="en-US"/>
          </a:p>
        </p:txBody>
      </p:sp>
    </p:spTree>
    <p:extLst>
      <p:ext uri="{BB962C8B-B14F-4D97-AF65-F5344CB8AC3E}">
        <p14:creationId xmlns:p14="http://schemas.microsoft.com/office/powerpoint/2010/main" val="303778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66FF1-936B-4E4F-AC10-20F06DBE249D}" type="slidenum">
              <a:rPr lang="en-US" smtClean="0"/>
              <a:pPr/>
              <a:t>3</a:t>
            </a:fld>
            <a:endParaRPr lang="en-US"/>
          </a:p>
        </p:txBody>
      </p:sp>
    </p:spTree>
    <p:extLst>
      <p:ext uri="{BB962C8B-B14F-4D97-AF65-F5344CB8AC3E}">
        <p14:creationId xmlns:p14="http://schemas.microsoft.com/office/powerpoint/2010/main" val="344444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4</a:t>
            </a:fld>
            <a:endParaRPr lang="en-US"/>
          </a:p>
        </p:txBody>
      </p:sp>
    </p:spTree>
    <p:extLst>
      <p:ext uri="{BB962C8B-B14F-4D97-AF65-F5344CB8AC3E}">
        <p14:creationId xmlns:p14="http://schemas.microsoft.com/office/powerpoint/2010/main" val="18719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5</a:t>
            </a:fld>
            <a:endParaRPr lang="en-US"/>
          </a:p>
        </p:txBody>
      </p:sp>
    </p:spTree>
    <p:extLst>
      <p:ext uri="{BB962C8B-B14F-4D97-AF65-F5344CB8AC3E}">
        <p14:creationId xmlns:p14="http://schemas.microsoft.com/office/powerpoint/2010/main" val="83266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6</a:t>
            </a:fld>
            <a:endParaRPr lang="en-US"/>
          </a:p>
        </p:txBody>
      </p:sp>
    </p:spTree>
    <p:extLst>
      <p:ext uri="{BB962C8B-B14F-4D97-AF65-F5344CB8AC3E}">
        <p14:creationId xmlns:p14="http://schemas.microsoft.com/office/powerpoint/2010/main" val="382887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97">
              <a:defRPr/>
            </a:pPr>
            <a:r>
              <a:rPr lang="en-US" sz="1600" dirty="0"/>
              <a:t>In other areas, here are some examples to give you a brief idea of the work that’s been underway…</a:t>
            </a:r>
          </a:p>
          <a:p>
            <a:pPr defTabSz="912697">
              <a:defRPr/>
            </a:pPr>
            <a:endParaRPr lang="en-US" sz="1600" dirty="0"/>
          </a:p>
          <a:p>
            <a:pPr defTabSz="912697">
              <a:defRPr/>
            </a:pPr>
            <a:r>
              <a:rPr lang="en-US" sz="1600" dirty="0"/>
              <a:t>Two of our consortia (C-MEDS &amp; DROPPS) are looking at very fine scale behavior of oil in the interface between oil and water to try and better understand how oil will behave as it rises to the surface through water of different temperature and salinity in the presence and absence of dispersants. </a:t>
            </a:r>
          </a:p>
          <a:p>
            <a:pPr defTabSz="912697">
              <a:defRPr/>
            </a:pPr>
            <a:endParaRPr lang="en-US" sz="1600" dirty="0"/>
          </a:p>
          <a:p>
            <a:pPr defTabSz="912697">
              <a:defRPr/>
            </a:pPr>
            <a:r>
              <a:rPr lang="en-US" sz="1600" dirty="0"/>
              <a:t>They are modeling the formation a plumes which are density and </a:t>
            </a:r>
            <a:r>
              <a:rPr lang="en-US" sz="1600" dirty="0" err="1"/>
              <a:t>hydrodynamically</a:t>
            </a:r>
            <a:r>
              <a:rPr lang="en-US" sz="1600" dirty="0"/>
              <a:t> controlled layers where the oil droplets are trapped .  You may recall mention of these plumes during coverage of the spill</a:t>
            </a:r>
          </a:p>
          <a:p>
            <a:pPr defTabSz="912697">
              <a:defRPr/>
            </a:pPr>
            <a:endParaRPr lang="en-US" sz="1600" dirty="0"/>
          </a:p>
          <a:p>
            <a:pPr defTabSz="912697">
              <a:defRPr/>
            </a:pPr>
            <a:r>
              <a:rPr lang="en-US" sz="1600" dirty="0"/>
              <a:t>This type of modeling would’ve been very helpful and better predicting the behavior of the Deepwater horizon event and will be useful in the future. </a:t>
            </a:r>
          </a:p>
          <a:p>
            <a:pPr defTabSz="912697">
              <a:defRPr/>
            </a:pPr>
            <a:endParaRPr lang="en-US" sz="1600" dirty="0"/>
          </a:p>
          <a:p>
            <a:pPr defTabSz="912697">
              <a:defRPr/>
            </a:pPr>
            <a:r>
              <a:rPr lang="en-US" sz="1600" dirty="0"/>
              <a:t>This same research team is investigating new dispersants, one of which comes from a desert plant that might be appropriate surrogates for COREXIT 9500A. </a:t>
            </a:r>
          </a:p>
        </p:txBody>
      </p:sp>
      <p:sp>
        <p:nvSpPr>
          <p:cNvPr id="4" name="Slide Number Placeholder 3"/>
          <p:cNvSpPr>
            <a:spLocks noGrp="1"/>
          </p:cNvSpPr>
          <p:nvPr>
            <p:ph type="sldNum" sz="quarter" idx="10"/>
          </p:nvPr>
        </p:nvSpPr>
        <p:spPr/>
        <p:txBody>
          <a:bodyPr/>
          <a:lstStyle/>
          <a:p>
            <a:fld id="{39E66FF1-936B-4E4F-AC10-20F06DBE249D}" type="slidenum">
              <a:rPr lang="en-US" smtClean="0"/>
              <a:pPr/>
              <a:t>9</a:t>
            </a:fld>
            <a:endParaRPr lang="en-US" dirty="0"/>
          </a:p>
        </p:txBody>
      </p:sp>
    </p:spTree>
    <p:extLst>
      <p:ext uri="{BB962C8B-B14F-4D97-AF65-F5344CB8AC3E}">
        <p14:creationId xmlns:p14="http://schemas.microsoft.com/office/powerpoint/2010/main" val="253139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97">
              <a:defRPr/>
            </a:pPr>
            <a:r>
              <a:rPr lang="en-US" sz="1600" b="1" dirty="0"/>
              <a:t>NOTE:  Mouse over image and just beneath it, a play panel will appear. Will need to stop it or it continues as a looping video.</a:t>
            </a:r>
          </a:p>
          <a:p>
            <a:pPr defTabSz="912697">
              <a:defRPr/>
            </a:pPr>
            <a:r>
              <a:rPr lang="en-US" sz="1600" dirty="0"/>
              <a:t>A consortium Based out of the University of Miami (CARTHE) has focused on modeling Lagrangian movement as it relates to Loop eddies and other large-scale currents in the north-central Gulf of Mexico. Their goal is to improve forecasting models for tracking oil spills  </a:t>
            </a:r>
          </a:p>
          <a:p>
            <a:pPr defTabSz="912697">
              <a:defRPr/>
            </a:pPr>
            <a:endParaRPr lang="en-US" sz="1600" dirty="0"/>
          </a:p>
          <a:p>
            <a:pPr defTabSz="912697">
              <a:defRPr/>
            </a:pPr>
            <a:r>
              <a:rPr lang="en-US" sz="1600" dirty="0"/>
              <a:t>In 2012, the team completed a 300+ drifter study – each drifter transmitted it location every 5 minutes for over 4 months </a:t>
            </a:r>
          </a:p>
          <a:p>
            <a:pPr defTabSz="912697">
              <a:defRPr/>
            </a:pPr>
            <a:endParaRPr lang="en-US" sz="1600" dirty="0"/>
          </a:p>
          <a:p>
            <a:pPr defTabSz="912697">
              <a:defRPr/>
            </a:pPr>
            <a:r>
              <a:rPr lang="en-US" sz="1600" dirty="0"/>
              <a:t>Shown here is a loop of the location data of the drifters collected during the passage of tropical storm then later hurricane Isaac.  Being able to track on a large scale water movement associated with storms like Isaac is an added benefit of the GoMRI program.</a:t>
            </a:r>
          </a:p>
          <a:p>
            <a:pPr defTabSz="912697">
              <a:defRPr/>
            </a:pPr>
            <a:endParaRPr lang="en-US" sz="1600" dirty="0"/>
          </a:p>
          <a:p>
            <a:pPr defTabSz="912697">
              <a:defRPr/>
            </a:pPr>
            <a:r>
              <a:rPr lang="en-US" sz="1600" dirty="0"/>
              <a:t>This project has had a great deal of attention because it has very much fine tuned our understanding of particle movement at the surface in an area fairly understudied of the Gulf of Mexico.</a:t>
            </a:r>
          </a:p>
          <a:p>
            <a:pPr defTabSz="912697">
              <a:defRPr/>
            </a:pPr>
            <a:endParaRPr lang="en-US" sz="1600" dirty="0"/>
          </a:p>
          <a:p>
            <a:pPr defTabSz="912697">
              <a:defRPr/>
            </a:pPr>
            <a:r>
              <a:rPr lang="en-US" sz="1600" dirty="0"/>
              <a:t>The same research team completed a </a:t>
            </a:r>
            <a:r>
              <a:rPr lang="en-US" sz="1600" dirty="0" err="1"/>
              <a:t>nearshore</a:t>
            </a:r>
            <a:r>
              <a:rPr lang="en-US" sz="1600" dirty="0"/>
              <a:t> coastal experiment last fall to look at how particles move at the water surface right along the beach during the passage of major frontal events</a:t>
            </a:r>
          </a:p>
          <a:p>
            <a:pPr defTabSz="912697">
              <a:defRPr/>
            </a:pPr>
            <a:endParaRPr lang="en-US" sz="1600"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10</a:t>
            </a:fld>
            <a:endParaRPr lang="en-US" dirty="0"/>
          </a:p>
        </p:txBody>
      </p:sp>
    </p:spTree>
    <p:extLst>
      <p:ext uri="{BB962C8B-B14F-4D97-AF65-F5344CB8AC3E}">
        <p14:creationId xmlns:p14="http://schemas.microsoft.com/office/powerpoint/2010/main" val="347781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97">
              <a:defRPr/>
            </a:pPr>
            <a:r>
              <a:rPr lang="en-US" sz="1600" dirty="0"/>
              <a:t>Although the research emphasis is on oil spills and impacts, we are learning a lot of other things. The same group that did the drifter study out in the Gulf also carried out an experiment to study shoreline water movement (SCOPE). This is one of the best visual chronologies of a rip current generated by Longshore drift and inshore wave action.  No doubt many of you are aware of the multiple deaths occur along the northern Gulf Coast and our other U.S. beaches each year due to swimmers being caught up in these anomalous currents.</a:t>
            </a:r>
          </a:p>
          <a:p>
            <a:pPr defTabSz="912697">
              <a:defRPr/>
            </a:pPr>
            <a:endParaRPr lang="en-US" sz="1600" dirty="0"/>
          </a:p>
          <a:p>
            <a:pPr defTabSz="912697">
              <a:defRPr/>
            </a:pPr>
            <a:r>
              <a:rPr lang="en-US" sz="1600" dirty="0"/>
              <a:t>Note that the last image shows the termination of the current a few tens of meters offshore and actually shows the current swings back in towards the beach.  Images like this could help swimmers better understand how to behave and react when they get caught up in a rip current.</a:t>
            </a:r>
          </a:p>
          <a:p>
            <a:pPr defTabSz="912697">
              <a:defRPr/>
            </a:pPr>
            <a:endParaRPr lang="en-US" sz="1600" dirty="0"/>
          </a:p>
        </p:txBody>
      </p:sp>
      <p:sp>
        <p:nvSpPr>
          <p:cNvPr id="4" name="Slide Number Placeholder 3"/>
          <p:cNvSpPr>
            <a:spLocks noGrp="1"/>
          </p:cNvSpPr>
          <p:nvPr>
            <p:ph type="sldNum" sz="quarter" idx="10"/>
          </p:nvPr>
        </p:nvSpPr>
        <p:spPr/>
        <p:txBody>
          <a:bodyPr/>
          <a:lstStyle/>
          <a:p>
            <a:fld id="{39E66FF1-936B-4E4F-AC10-20F06DBE249D}" type="slidenum">
              <a:rPr lang="en-US" smtClean="0"/>
              <a:pPr/>
              <a:t>11</a:t>
            </a:fld>
            <a:endParaRPr lang="en-US" dirty="0"/>
          </a:p>
        </p:txBody>
      </p:sp>
    </p:spTree>
    <p:extLst>
      <p:ext uri="{BB962C8B-B14F-4D97-AF65-F5344CB8AC3E}">
        <p14:creationId xmlns:p14="http://schemas.microsoft.com/office/powerpoint/2010/main" val="2725203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21724"/>
            <a:ext cx="8229600" cy="864476"/>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4020206"/>
            <a:ext cx="8229600" cy="1618593"/>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9/16/2015</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pPr/>
              <a:t>9/16/2015</a:t>
            </a:fld>
            <a:endParaRPr lang="en-US"/>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8049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pPr/>
              <a:t>9/16/2015</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Lst>
  <p:txStyles>
    <p:titleStyle>
      <a:lvl1pPr algn="ctr" defTabSz="457200" rtl="0" eaLnBrk="1" latinLnBrk="0" hangingPunct="1">
        <a:spcBef>
          <a:spcPct val="0"/>
        </a:spcBef>
        <a:buNone/>
        <a:defRPr sz="3600" b="1" i="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347678"/>
            <a:ext cx="8229600" cy="1618593"/>
          </a:xfrm>
        </p:spPr>
        <p:txBody>
          <a:bodyPr>
            <a:normAutofit/>
          </a:bodyPr>
          <a:lstStyle/>
          <a:p>
            <a:r>
              <a:rPr lang="en-US" sz="3600" b="1" i="1" dirty="0" smtClean="0">
                <a:solidFill>
                  <a:srgbClr val="FF0000"/>
                </a:solidFill>
                <a:latin typeface="Calibri" pitchFamily="34" charset="0"/>
                <a:cs typeface="Calibri" pitchFamily="34" charset="0"/>
              </a:rPr>
              <a:t>From Response to Coordinated Research</a:t>
            </a:r>
          </a:p>
          <a:p>
            <a:r>
              <a:rPr lang="en-US" sz="3600" b="1" i="1" dirty="0" smtClean="0">
                <a:solidFill>
                  <a:srgbClr val="FF0000"/>
                </a:solidFill>
                <a:latin typeface="Calibri" pitchFamily="34" charset="0"/>
                <a:cs typeface="Calibri" pitchFamily="34" charset="0"/>
              </a:rPr>
              <a:t>Established 2011</a:t>
            </a:r>
            <a:endParaRPr lang="en-US" sz="3600" b="1" i="1" dirty="0">
              <a:solidFill>
                <a:srgbClr val="FF0000"/>
              </a:solidFill>
              <a:latin typeface="Calibri" pitchFamily="34" charset="0"/>
              <a:cs typeface="Calibri" pitchFamily="34" charset="0"/>
            </a:endParaRPr>
          </a:p>
        </p:txBody>
      </p:sp>
      <p:sp>
        <p:nvSpPr>
          <p:cNvPr id="4" name="Title 3"/>
          <p:cNvSpPr>
            <a:spLocks noGrp="1"/>
          </p:cNvSpPr>
          <p:nvPr>
            <p:ph type="ctrTitle"/>
          </p:nvPr>
        </p:nvSpPr>
        <p:spPr>
          <a:xfrm>
            <a:off x="457200" y="4966271"/>
            <a:ext cx="8229600" cy="864476"/>
          </a:xfrm>
        </p:spPr>
        <p:txBody>
          <a:bodyPr>
            <a:normAutofit/>
          </a:bodyPr>
          <a:lstStyle/>
          <a:p>
            <a:r>
              <a:rPr lang="en-US" sz="2400" dirty="0" smtClean="0"/>
              <a:t>www.gulfresearchinitiative.org</a:t>
            </a:r>
            <a:endParaRPr lang="en-US" sz="2400" dirty="0"/>
          </a:p>
        </p:txBody>
      </p:sp>
    </p:spTree>
    <p:extLst>
      <p:ext uri="{BB962C8B-B14F-4D97-AF65-F5344CB8AC3E}">
        <p14:creationId xmlns:p14="http://schemas.microsoft.com/office/powerpoint/2010/main" val="205266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277"/>
            <a:ext cx="9144000" cy="923847"/>
          </a:xfrm>
        </p:spPr>
        <p:txBody>
          <a:bodyPr>
            <a:normAutofit/>
          </a:bodyPr>
          <a:lstStyle/>
          <a:p>
            <a:pPr algn="ctr"/>
            <a:r>
              <a:rPr lang="en-US"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Drifters in Path of Hurricane Isaac</a:t>
            </a:r>
            <a:endParaRPr lang="en-US"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8" name="GLAD_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69626" y="809950"/>
            <a:ext cx="7889484" cy="5138910"/>
          </a:xfrm>
        </p:spPr>
      </p:pic>
    </p:spTree>
    <p:extLst>
      <p:ext uri="{BB962C8B-B14F-4D97-AF65-F5344CB8AC3E}">
        <p14:creationId xmlns:p14="http://schemas.microsoft.com/office/powerpoint/2010/main" val="861257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23847"/>
          </a:xfrm>
        </p:spPr>
        <p:txBody>
          <a:bodyPr>
            <a:normAutofit/>
          </a:bodyPr>
          <a:lstStyle/>
          <a:p>
            <a:pPr algn="ctr"/>
            <a:r>
              <a:rPr lang="en-US"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Nearshore Experiment </a:t>
            </a:r>
            <a:endParaRPr lang="en-US"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39009" y="1108460"/>
            <a:ext cx="5542432" cy="42865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3200" y="3322830"/>
            <a:ext cx="3073222" cy="2084684"/>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3200" y="1108460"/>
            <a:ext cx="3073222" cy="2071247"/>
          </a:xfrm>
          <a:prstGeom prst="rect">
            <a:avLst/>
          </a:prstGeom>
        </p:spPr>
      </p:pic>
    </p:spTree>
    <p:extLst>
      <p:ext uri="{BB962C8B-B14F-4D97-AF65-F5344CB8AC3E}">
        <p14:creationId xmlns:p14="http://schemas.microsoft.com/office/powerpoint/2010/main" val="2545264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527"/>
            <a:ext cx="9144000" cy="923847"/>
          </a:xfrm>
        </p:spPr>
        <p:txBody>
          <a:bodyPr>
            <a:normAutofit/>
          </a:bodyPr>
          <a:lstStyle/>
          <a:p>
            <a:pPr algn="ctr"/>
            <a:r>
              <a:rPr lang="en-US"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Oil Fate in Land and Sea</a:t>
            </a:r>
            <a:endParaRPr lang="en-US"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361" y="1199900"/>
            <a:ext cx="2773680" cy="1869819"/>
          </a:xfrm>
          <a:prstGeom prst="rect">
            <a:avLst/>
          </a:prstGeom>
        </p:spPr>
      </p:pic>
      <p:pic>
        <p:nvPicPr>
          <p:cNvPr id="7" name="Picture 6"/>
          <p:cNvPicPr>
            <a:picLocks noChangeAspect="1"/>
          </p:cNvPicPr>
          <p:nvPr/>
        </p:nvPicPr>
        <p:blipFill>
          <a:blip r:embed="rId4"/>
          <a:stretch>
            <a:fillRect/>
          </a:stretch>
        </p:blipFill>
        <p:spPr>
          <a:xfrm>
            <a:off x="6248889" y="1189739"/>
            <a:ext cx="2505162" cy="187998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7303" y="1189740"/>
            <a:ext cx="2493092" cy="1869819"/>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49900" y="3590288"/>
            <a:ext cx="2530495" cy="198222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67361" y="3591310"/>
            <a:ext cx="2773680" cy="1981200"/>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248890" y="3590288"/>
            <a:ext cx="2677208" cy="1982222"/>
          </a:xfrm>
          <a:prstGeom prst="rect">
            <a:avLst/>
          </a:prstGeom>
        </p:spPr>
      </p:pic>
    </p:spTree>
    <p:extLst>
      <p:ext uri="{BB962C8B-B14F-4D97-AF65-F5344CB8AC3E}">
        <p14:creationId xmlns:p14="http://schemas.microsoft.com/office/powerpoint/2010/main" val="601255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43374"/>
            <a:ext cx="9144000" cy="4525963"/>
          </a:xfrm>
        </p:spPr>
        <p:txBody>
          <a:bodyPr>
            <a:noAutofit/>
          </a:bodyPr>
          <a:lstStyle/>
          <a:p>
            <a:pPr>
              <a:buClr>
                <a:srgbClr val="40717B"/>
              </a:buClr>
            </a:pPr>
            <a:r>
              <a:rPr lang="en-US" sz="2800" b="1" dirty="0" smtClean="0"/>
              <a:t>GRIIDC mission: to </a:t>
            </a:r>
            <a:r>
              <a:rPr lang="en-US" sz="2800" b="1" dirty="0"/>
              <a:t>ensure a data and information legacy that promotes continual scientific discovery </a:t>
            </a:r>
            <a:r>
              <a:rPr lang="en-US" sz="2800" b="1" dirty="0" smtClean="0"/>
              <a:t>and </a:t>
            </a:r>
            <a:r>
              <a:rPr lang="en-US" sz="2800" b="1" dirty="0"/>
              <a:t>public awareness of the Gulf of Mexico </a:t>
            </a:r>
            <a:r>
              <a:rPr lang="en-US" sz="2800" b="1" dirty="0" smtClean="0"/>
              <a:t>ecosystem.</a:t>
            </a:r>
            <a:endParaRPr lang="en-US" sz="2800" b="1" dirty="0"/>
          </a:p>
          <a:p>
            <a:pPr>
              <a:buClr>
                <a:srgbClr val="40717B"/>
              </a:buClr>
            </a:pPr>
            <a:endParaRPr lang="en-US" sz="2800" b="1" dirty="0" smtClean="0">
              <a:solidFill>
                <a:srgbClr val="6E3219"/>
              </a:solidFill>
            </a:endParaRPr>
          </a:p>
          <a:p>
            <a:pPr>
              <a:buClr>
                <a:srgbClr val="40717B"/>
              </a:buClr>
            </a:pPr>
            <a:r>
              <a:rPr lang="en-US" sz="2800" b="1" dirty="0" smtClean="0"/>
              <a:t>GRIIDC maintains the scientific datasets resulting from GoMRI-funded research and assists researchers with </a:t>
            </a:r>
            <a:r>
              <a:rPr lang="en-US" sz="2800" b="1" dirty="0"/>
              <a:t>data archiving and </a:t>
            </a:r>
            <a:r>
              <a:rPr lang="en-US" sz="2800" b="1" dirty="0" smtClean="0"/>
              <a:t>data </a:t>
            </a:r>
            <a:r>
              <a:rPr lang="en-US" sz="2800" b="1" dirty="0"/>
              <a:t>interoperability among GoMRI and other </a:t>
            </a:r>
            <a:r>
              <a:rPr lang="en-US" sz="2800" b="1" dirty="0" smtClean="0"/>
              <a:t>datasets.</a:t>
            </a:r>
          </a:p>
          <a:p>
            <a:endParaRPr lang="en-US" sz="2800" dirty="0" smtClean="0"/>
          </a:p>
          <a:p>
            <a:endParaRPr lang="en-US" sz="2800" dirty="0"/>
          </a:p>
        </p:txBody>
      </p:sp>
      <p:sp>
        <p:nvSpPr>
          <p:cNvPr id="6" name="Title 1"/>
          <p:cNvSpPr txBox="1">
            <a:spLocks/>
          </p:cNvSpPr>
          <p:nvPr/>
        </p:nvSpPr>
        <p:spPr>
          <a:xfrm>
            <a:off x="0" y="23248"/>
            <a:ext cx="9144000" cy="1296715"/>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baseline="0">
                <a:solidFill>
                  <a:schemeClr val="tx2"/>
                </a:solidFill>
                <a:effectLst>
                  <a:outerShdw blurRad="31750" dist="25400" dir="5400000" algn="tl" rotWithShape="0">
                    <a:srgbClr val="000000">
                      <a:alpha val="25000"/>
                    </a:srgbClr>
                  </a:outerShdw>
                </a:effectLst>
                <a:latin typeface="Adobe Caslon Pro Bold" panose="0205070206050A020403" pitchFamily="18" charset="0"/>
                <a:ea typeface="+mj-ea"/>
                <a:cs typeface="+mj-cs"/>
              </a:defRPr>
            </a:lvl1pPr>
            <a:extLst/>
          </a:lstStyle>
          <a:p>
            <a:pPr algn="ctr" defTabSz="914400"/>
            <a:r>
              <a:rPr lang="en-US" sz="3600"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Gulf </a:t>
            </a:r>
            <a:r>
              <a:rPr lang="en-US" sz="36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of Mexico Research Initiative Information &amp; Data Cooperative </a:t>
            </a:r>
          </a:p>
        </p:txBody>
      </p:sp>
    </p:spTree>
    <p:extLst>
      <p:ext uri="{BB962C8B-B14F-4D97-AF65-F5344CB8AC3E}">
        <p14:creationId xmlns:p14="http://schemas.microsoft.com/office/powerpoint/2010/main" val="3558162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20471"/>
            <a:ext cx="9144000" cy="4525963"/>
          </a:xfrm>
        </p:spPr>
        <p:txBody>
          <a:bodyPr>
            <a:normAutofit/>
          </a:bodyPr>
          <a:lstStyle/>
          <a:p>
            <a:pPr>
              <a:buClr>
                <a:srgbClr val="40717B"/>
              </a:buClr>
            </a:pPr>
            <a:r>
              <a:rPr lang="en-US" sz="2400" b="1" dirty="0">
                <a:latin typeface="Calibri" panose="020F0502020204030204" pitchFamily="34" charset="0"/>
              </a:rPr>
              <a:t>Next Generation </a:t>
            </a:r>
            <a:r>
              <a:rPr lang="en-US" sz="2400" b="1" dirty="0" smtClean="0">
                <a:latin typeface="Calibri" panose="020F0502020204030204" pitchFamily="34" charset="0"/>
              </a:rPr>
              <a:t>Scientists</a:t>
            </a:r>
            <a:endParaRPr lang="en-US" sz="2400" b="1" dirty="0">
              <a:latin typeface="Calibri" panose="020F0502020204030204" pitchFamily="34" charset="0"/>
            </a:endParaRPr>
          </a:p>
          <a:p>
            <a:pPr>
              <a:buClr>
                <a:srgbClr val="40717B"/>
              </a:buClr>
            </a:pPr>
            <a:r>
              <a:rPr lang="en-US" sz="2400" b="1" dirty="0">
                <a:latin typeface="Calibri" panose="020F0502020204030204" pitchFamily="34" charset="0"/>
              </a:rPr>
              <a:t>Science Conventions &amp; Public Events</a:t>
            </a:r>
          </a:p>
          <a:p>
            <a:pPr>
              <a:buClr>
                <a:srgbClr val="40717B"/>
              </a:buClr>
            </a:pPr>
            <a:r>
              <a:rPr lang="en-US" sz="2400" b="1" dirty="0" smtClean="0">
                <a:latin typeface="Calibri" panose="020F0502020204030204" pitchFamily="34" charset="0"/>
              </a:rPr>
              <a:t>Website Stories, Newsletters, </a:t>
            </a:r>
            <a:r>
              <a:rPr lang="en-US" sz="2400" b="1" dirty="0" err="1" smtClean="0">
                <a:latin typeface="Calibri" panose="020F0502020204030204" pitchFamily="34" charset="0"/>
              </a:rPr>
              <a:t>eNews</a:t>
            </a:r>
            <a:endParaRPr lang="en-US" sz="2400" b="1" dirty="0" smtClean="0">
              <a:latin typeface="Calibri" panose="020F0502020204030204" pitchFamily="34" charset="0"/>
            </a:endParaRPr>
          </a:p>
          <a:p>
            <a:pPr>
              <a:buClr>
                <a:srgbClr val="40717B"/>
              </a:buClr>
            </a:pPr>
            <a:r>
              <a:rPr lang="en-US" sz="2400" b="1" dirty="0" smtClean="0">
                <a:latin typeface="Calibri" panose="020F0502020204030204" pitchFamily="34" charset="0"/>
              </a:rPr>
              <a:t>Media Events, Documentaries, Podcasts</a:t>
            </a:r>
          </a:p>
          <a:p>
            <a:pPr>
              <a:buClr>
                <a:srgbClr val="40717B"/>
              </a:buClr>
            </a:pPr>
            <a:r>
              <a:rPr lang="en-US" sz="2400" b="1" dirty="0" smtClean="0">
                <a:latin typeface="Calibri" panose="020F0502020204030204" pitchFamily="34" charset="0"/>
              </a:rPr>
              <a:t>Sea Grant, Smithsonian Ocean Portal, </a:t>
            </a:r>
            <a:r>
              <a:rPr lang="en-US" sz="2400" b="1" dirty="0" err="1" smtClean="0">
                <a:latin typeface="Calibri" panose="020F0502020204030204" pitchFamily="34" charset="0"/>
              </a:rPr>
              <a:t>Screenscope</a:t>
            </a:r>
            <a:endParaRPr lang="en-US" sz="2400" b="1" dirty="0" smtClean="0">
              <a:latin typeface="Calibri" panose="020F0502020204030204" pitchFamily="34" charset="0"/>
            </a:endParaRPr>
          </a:p>
          <a:p>
            <a:endParaRPr lang="en-US" sz="2000" b="1" dirty="0" smtClean="0">
              <a:solidFill>
                <a:srgbClr val="6E3219"/>
              </a:solidFill>
            </a:endParaRPr>
          </a:p>
          <a:p>
            <a:endParaRPr lang="en-US" sz="2000" b="1" dirty="0" smtClean="0">
              <a:solidFill>
                <a:srgbClr val="6E3219"/>
              </a:solidFill>
            </a:endParaRPr>
          </a:p>
        </p:txBody>
      </p:sp>
      <p:sp>
        <p:nvSpPr>
          <p:cNvPr id="10" name="Title 1"/>
          <p:cNvSpPr txBox="1">
            <a:spLocks/>
          </p:cNvSpPr>
          <p:nvPr/>
        </p:nvSpPr>
        <p:spPr>
          <a:xfrm>
            <a:off x="0" y="5323"/>
            <a:ext cx="9144000" cy="129671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baseline="0">
                <a:solidFill>
                  <a:schemeClr val="tx2"/>
                </a:solidFill>
                <a:effectLst>
                  <a:outerShdw blurRad="31750" dist="25400" dir="5400000" algn="tl" rotWithShape="0">
                    <a:srgbClr val="000000">
                      <a:alpha val="25000"/>
                    </a:srgbClr>
                  </a:outerShdw>
                </a:effectLst>
                <a:latin typeface="Adobe Caslon Pro Bold" panose="0205070206050A020403" pitchFamily="18" charset="0"/>
                <a:ea typeface="+mj-ea"/>
                <a:cs typeface="+mj-cs"/>
              </a:defRPr>
            </a:lvl1pPr>
            <a:extLst/>
          </a:lstStyle>
          <a:p>
            <a:pPr algn="ctr" defTabSz="914400"/>
            <a:r>
              <a:rPr lang="en-US" sz="3600"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Education &amp; Outreach</a:t>
            </a:r>
            <a:endParaRPr lang="en-US" sz="36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553" y="1109355"/>
            <a:ext cx="2491078" cy="233607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1396" y="3617043"/>
            <a:ext cx="2846287" cy="213471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10695" y="3626864"/>
            <a:ext cx="2843532" cy="2124894"/>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393552" y="3626864"/>
            <a:ext cx="2491077" cy="2124894"/>
          </a:xfrm>
          <a:prstGeom prst="rect">
            <a:avLst/>
          </a:prstGeom>
        </p:spPr>
      </p:pic>
    </p:spTree>
    <p:extLst>
      <p:ext uri="{BB962C8B-B14F-4D97-AF65-F5344CB8AC3E}">
        <p14:creationId xmlns:p14="http://schemas.microsoft.com/office/powerpoint/2010/main" val="3434287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19278"/>
            <a:ext cx="6984759" cy="5538722"/>
          </a:xfrm>
        </p:spPr>
        <p:txBody>
          <a:bodyPr>
            <a:noAutofit/>
          </a:bodyPr>
          <a:lstStyle/>
          <a:p>
            <a:pPr>
              <a:buClr>
                <a:srgbClr val="40717B"/>
              </a:buClr>
            </a:pPr>
            <a:r>
              <a:rPr lang="en-US" sz="2800" b="1" dirty="0" err="1" smtClean="0">
                <a:latin typeface="Calibri" panose="020F0502020204030204" pitchFamily="34" charset="0"/>
              </a:rPr>
              <a:t>GoMRI</a:t>
            </a:r>
            <a:r>
              <a:rPr lang="en-US" sz="2800" b="1" dirty="0" smtClean="0">
                <a:latin typeface="Calibri" panose="020F0502020204030204" pitchFamily="34" charset="0"/>
              </a:rPr>
              <a:t> Network of Scientists </a:t>
            </a:r>
          </a:p>
          <a:p>
            <a:pPr lvl="1">
              <a:buClr>
                <a:srgbClr val="40717B"/>
              </a:buClr>
            </a:pPr>
            <a:r>
              <a:rPr lang="en-US" sz="2400" dirty="0" smtClean="0">
                <a:latin typeface="Calibri" panose="020F0502020204030204" pitchFamily="34" charset="0"/>
              </a:rPr>
              <a:t>Hercules Gas Blowout</a:t>
            </a:r>
          </a:p>
          <a:p>
            <a:pPr lvl="1">
              <a:buClr>
                <a:srgbClr val="40717B"/>
              </a:buClr>
            </a:pPr>
            <a:r>
              <a:rPr lang="en-US" sz="2400" dirty="0" smtClean="0">
                <a:latin typeface="Calibri" panose="020F0502020204030204" pitchFamily="34" charset="0"/>
              </a:rPr>
              <a:t>Galveston Bay Oil Spill </a:t>
            </a:r>
          </a:p>
          <a:p>
            <a:pPr>
              <a:buClr>
                <a:srgbClr val="40717B"/>
              </a:buClr>
            </a:pPr>
            <a:endParaRPr lang="en-US" sz="2800" b="1" dirty="0" smtClean="0">
              <a:latin typeface="Calibri" panose="020F0502020204030204" pitchFamily="34" charset="0"/>
            </a:endParaRPr>
          </a:p>
          <a:p>
            <a:pPr>
              <a:buClr>
                <a:srgbClr val="40717B"/>
              </a:buClr>
            </a:pPr>
            <a:r>
              <a:rPr lang="en-US" sz="2800" b="1" dirty="0" smtClean="0">
                <a:latin typeface="Calibri" panose="020F0502020204030204" pitchFamily="34" charset="0"/>
              </a:rPr>
              <a:t>Multi-Consortia Expert Teams</a:t>
            </a:r>
          </a:p>
          <a:p>
            <a:pPr lvl="1">
              <a:buClr>
                <a:srgbClr val="40717B"/>
              </a:buClr>
            </a:pPr>
            <a:r>
              <a:rPr lang="en-US" sz="2400" dirty="0" smtClean="0">
                <a:latin typeface="Calibri" panose="020F0502020204030204" pitchFamily="34" charset="0"/>
              </a:rPr>
              <a:t>Hydrocarbon Inter-calibration Experiment</a:t>
            </a:r>
          </a:p>
          <a:p>
            <a:pPr lvl="1">
              <a:buClr>
                <a:srgbClr val="40717B"/>
              </a:buClr>
            </a:pPr>
            <a:r>
              <a:rPr lang="en-US" sz="2400" dirty="0" smtClean="0">
                <a:latin typeface="Calibri" panose="020F0502020204030204" pitchFamily="34" charset="0"/>
              </a:rPr>
              <a:t>Marine Oil Snow and Sedimentation and Flocculate Accumulation Workshop</a:t>
            </a:r>
          </a:p>
          <a:p>
            <a:pPr lvl="1">
              <a:buClr>
                <a:srgbClr val="40717B"/>
              </a:buClr>
            </a:pPr>
            <a:r>
              <a:rPr lang="en-US" sz="2400" dirty="0" smtClean="0">
                <a:latin typeface="Calibri" panose="020F0502020204030204" pitchFamily="34" charset="0"/>
              </a:rPr>
              <a:t>Dispersants Forum Workshop</a:t>
            </a:r>
          </a:p>
          <a:p>
            <a:pPr marL="347662" indent="0" defTabSz="682625">
              <a:buNone/>
            </a:pPr>
            <a:endParaRPr lang="en-US" sz="2800" b="1" dirty="0">
              <a:latin typeface="Calibri" panose="020F0502020204030204" pitchFamily="34" charset="0"/>
            </a:endParaRPr>
          </a:p>
          <a:p>
            <a:pPr marL="109728" indent="0">
              <a:buNone/>
            </a:pPr>
            <a:endParaRPr lang="en-US" sz="2800" b="1" dirty="0">
              <a:latin typeface="Calibri" panose="020F0502020204030204" pitchFamily="34" charset="0"/>
            </a:endParaRPr>
          </a:p>
        </p:txBody>
      </p:sp>
      <p:sp>
        <p:nvSpPr>
          <p:cNvPr id="10" name="Title 1"/>
          <p:cNvSpPr txBox="1">
            <a:spLocks/>
          </p:cNvSpPr>
          <p:nvPr/>
        </p:nvSpPr>
        <p:spPr>
          <a:xfrm>
            <a:off x="0" y="5323"/>
            <a:ext cx="9144000" cy="129671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baseline="0">
                <a:solidFill>
                  <a:schemeClr val="tx2"/>
                </a:solidFill>
                <a:effectLst>
                  <a:outerShdw blurRad="31750" dist="25400" dir="5400000" algn="tl" rotWithShape="0">
                    <a:srgbClr val="000000">
                      <a:alpha val="25000"/>
                    </a:srgbClr>
                  </a:outerShdw>
                </a:effectLst>
                <a:latin typeface="Adobe Caslon Pro Bold" panose="0205070206050A020403" pitchFamily="18" charset="0"/>
                <a:ea typeface="+mj-ea"/>
                <a:cs typeface="+mj-cs"/>
              </a:defRPr>
            </a:lvl1pPr>
            <a:extLst/>
          </a:lstStyle>
          <a:p>
            <a:pPr algn="ctr" defTabSz="914400"/>
            <a:r>
              <a:rPr lang="en-US" sz="3600"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Collaborative Science Community</a:t>
            </a:r>
            <a:endParaRPr lang="en-US" sz="36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7139" y="1319278"/>
            <a:ext cx="2688694" cy="2286000"/>
          </a:xfrm>
          <a:prstGeom prst="rect">
            <a:avLst/>
          </a:prstGeom>
          <a:ln w="31750">
            <a:solidFill>
              <a:schemeClr val="tx1"/>
            </a:solidFill>
            <a:miter lim="800000"/>
          </a:ln>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0733" y="3903608"/>
            <a:ext cx="2861506" cy="1965960"/>
          </a:xfrm>
          <a:prstGeom prst="rect">
            <a:avLst/>
          </a:prstGeom>
          <a:ln w="31750">
            <a:solidFill>
              <a:schemeClr val="tx1"/>
            </a:solidFill>
            <a:miter lim="800000"/>
          </a:ln>
        </p:spPr>
      </p:pic>
    </p:spTree>
    <p:extLst>
      <p:ext uri="{BB962C8B-B14F-4D97-AF65-F5344CB8AC3E}">
        <p14:creationId xmlns:p14="http://schemas.microsoft.com/office/powerpoint/2010/main" val="2846498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16 Oil Spill and Ecosystem Science Con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61924"/>
            <a:ext cx="8820150" cy="486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16_Partner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86260" y="5029200"/>
            <a:ext cx="424542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806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effectLst>
                  <a:outerShdw blurRad="38100" dist="38100" dir="2700000" algn="tl">
                    <a:srgbClr val="000000">
                      <a:alpha val="43137"/>
                    </a:srgbClr>
                  </a:outerShdw>
                </a:effectLst>
                <a:latin typeface="Calibri" pitchFamily="34" charset="0"/>
                <a:cs typeface="Calibri" pitchFamily="34" charset="0"/>
              </a:rPr>
              <a:t>After the Deepwater Horizon oil spill…</a:t>
            </a:r>
            <a:endParaRPr lang="en-US" i="1"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457200" y="1298197"/>
            <a:ext cx="8229600" cy="5022541"/>
          </a:xfrm>
        </p:spPr>
        <p:txBody>
          <a:bodyPr>
            <a:normAutofit/>
          </a:bodyPr>
          <a:lstStyle/>
          <a:p>
            <a:endParaRPr lang="en-US" sz="2400" b="1" dirty="0" smtClean="0"/>
          </a:p>
          <a:p>
            <a:endParaRPr lang="en-US" dirty="0"/>
          </a:p>
        </p:txBody>
      </p:sp>
      <p:sp>
        <p:nvSpPr>
          <p:cNvPr id="5" name="Rectangle 4"/>
          <p:cNvSpPr/>
          <p:nvPr/>
        </p:nvSpPr>
        <p:spPr>
          <a:xfrm>
            <a:off x="6058352" y="5631274"/>
            <a:ext cx="2830327" cy="276999"/>
          </a:xfrm>
          <a:prstGeom prst="rect">
            <a:avLst/>
          </a:prstGeom>
        </p:spPr>
        <p:txBody>
          <a:bodyPr wrap="none">
            <a:spAutoFit/>
          </a:bodyPr>
          <a:lstStyle/>
          <a:p>
            <a:r>
              <a:rPr lang="en-US" sz="1200" dirty="0" smtClean="0"/>
              <a:t>Credit: SAUL </a:t>
            </a:r>
            <a:r>
              <a:rPr lang="en-US" sz="1200" dirty="0"/>
              <a:t>LOEB/AFP/Getty </a:t>
            </a:r>
            <a:r>
              <a:rPr lang="en-US" sz="1200" dirty="0" smtClean="0"/>
              <a:t>Images</a:t>
            </a:r>
            <a:endParaRPr lang="en-US" sz="1200"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600" y="1552596"/>
            <a:ext cx="5315550" cy="266314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13562" y="2838202"/>
            <a:ext cx="4275118" cy="2755076"/>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90600" y="4317117"/>
            <a:ext cx="2321469" cy="276999"/>
          </a:xfrm>
          <a:prstGeom prst="rect">
            <a:avLst/>
          </a:prstGeom>
        </p:spPr>
        <p:txBody>
          <a:bodyPr wrap="none">
            <a:spAutoFit/>
          </a:bodyPr>
          <a:lstStyle/>
          <a:p>
            <a:r>
              <a:rPr lang="en-US" sz="1200" dirty="0" smtClean="0"/>
              <a:t>Credit: AP </a:t>
            </a:r>
            <a:r>
              <a:rPr lang="en-US" sz="1200" dirty="0"/>
              <a:t>Photo/Charlie </a:t>
            </a:r>
            <a:r>
              <a:rPr lang="en-US" sz="1200" dirty="0" smtClean="0"/>
              <a:t>Riedel</a:t>
            </a:r>
            <a:endParaRPr lang="en-US" sz="1200" dirty="0"/>
          </a:p>
        </p:txBody>
      </p:sp>
      <p:sp>
        <p:nvSpPr>
          <p:cNvPr id="4" name="TextBox 3"/>
          <p:cNvSpPr txBox="1"/>
          <p:nvPr/>
        </p:nvSpPr>
        <p:spPr>
          <a:xfrm>
            <a:off x="5660020" y="1417638"/>
            <a:ext cx="3228660" cy="1015663"/>
          </a:xfrm>
          <a:prstGeom prst="rect">
            <a:avLst/>
          </a:prstGeom>
          <a:noFill/>
        </p:spPr>
        <p:txBody>
          <a:bodyPr wrap="square" rtlCol="0">
            <a:spAutoFit/>
          </a:bodyPr>
          <a:lstStyle/>
          <a:p>
            <a:r>
              <a:rPr lang="en-US" sz="2000" dirty="0" err="1" smtClean="0">
                <a:latin typeface="Calibri" panose="020F0502020204030204" pitchFamily="34" charset="0"/>
              </a:rPr>
              <a:t>GoMRI</a:t>
            </a:r>
            <a:r>
              <a:rPr lang="en-US" sz="2000" dirty="0" smtClean="0">
                <a:latin typeface="Calibri" panose="020F0502020204030204" pitchFamily="34" charset="0"/>
              </a:rPr>
              <a:t> was established as a broad, independent  10-year research program.  </a:t>
            </a:r>
            <a:endParaRPr lang="en-US" sz="2000" dirty="0">
              <a:latin typeface="Calibri" panose="020F0502020204030204" pitchFamily="34" charset="0"/>
            </a:endParaRPr>
          </a:p>
        </p:txBody>
      </p:sp>
      <p:sp>
        <p:nvSpPr>
          <p:cNvPr id="9" name="TextBox 8"/>
          <p:cNvSpPr txBox="1"/>
          <p:nvPr/>
        </p:nvSpPr>
        <p:spPr>
          <a:xfrm>
            <a:off x="190600" y="4628774"/>
            <a:ext cx="4277228" cy="2246769"/>
          </a:xfrm>
          <a:prstGeom prst="rect">
            <a:avLst/>
          </a:prstGeom>
          <a:noFill/>
        </p:spPr>
        <p:txBody>
          <a:bodyPr wrap="square" rtlCol="0">
            <a:spAutoFit/>
          </a:bodyPr>
          <a:lstStyle/>
          <a:p>
            <a:r>
              <a:rPr lang="en-US" sz="2000" dirty="0" err="1" smtClean="0">
                <a:latin typeface="Calibri" panose="020F0502020204030204" pitchFamily="34" charset="0"/>
              </a:rPr>
              <a:t>GoMRI</a:t>
            </a:r>
            <a:r>
              <a:rPr lang="en-US" sz="2000" dirty="0" smtClean="0">
                <a:latin typeface="Calibri" panose="020F0502020204030204" pitchFamily="34" charset="0"/>
              </a:rPr>
              <a:t> is not part of the Natural Resource Damage Assessment, the Clean Water Act Penalties, the National Academy's Gulf Research Program, or the National Fish and Wildlife Foundation’s Gulf Environmental Benefit Fund.  </a:t>
            </a:r>
            <a:endParaRPr lang="en-US" sz="2000" dirty="0">
              <a:latin typeface="Calibri" panose="020F0502020204030204" pitchFamily="34" charset="0"/>
            </a:endParaRPr>
          </a:p>
        </p:txBody>
      </p:sp>
    </p:spTree>
    <p:extLst>
      <p:ext uri="{BB962C8B-B14F-4D97-AF65-F5344CB8AC3E}">
        <p14:creationId xmlns:p14="http://schemas.microsoft.com/office/powerpoint/2010/main" val="1175928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Calibri" pitchFamily="34" charset="0"/>
                <a:cs typeface="Calibri" pitchFamily="34" charset="0"/>
              </a:rPr>
              <a:t>Mission and Goal</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138896" y="1499532"/>
            <a:ext cx="8831484" cy="5058051"/>
          </a:xfrm>
        </p:spPr>
        <p:txBody>
          <a:bodyPr>
            <a:normAutofit/>
          </a:bodyPr>
          <a:lstStyle/>
          <a:p>
            <a:pPr marL="0" indent="0">
              <a:buNone/>
            </a:pPr>
            <a:r>
              <a:rPr lang="en-US" sz="2800" b="1" dirty="0" smtClean="0">
                <a:latin typeface="Calibri" pitchFamily="34" charset="0"/>
                <a:cs typeface="Calibri" pitchFamily="34" charset="0"/>
              </a:rPr>
              <a:t>MISSION: to implement an independent research program that will </a:t>
            </a:r>
          </a:p>
          <a:p>
            <a:pPr marL="914400" lvl="1" indent="-457200">
              <a:buAutoNum type="arabicParenBoth"/>
            </a:pPr>
            <a:r>
              <a:rPr lang="en-US" sz="2400" dirty="0" smtClean="0">
                <a:latin typeface="Calibri" pitchFamily="34" charset="0"/>
                <a:cs typeface="Calibri" pitchFamily="34" charset="0"/>
              </a:rPr>
              <a:t>Study the effects of the </a:t>
            </a:r>
            <a:r>
              <a:rPr lang="en-US" sz="2400" i="1" dirty="0" smtClean="0">
                <a:latin typeface="Calibri" pitchFamily="34" charset="0"/>
                <a:cs typeface="Calibri" pitchFamily="34" charset="0"/>
              </a:rPr>
              <a:t>Deepwater Horizon </a:t>
            </a:r>
            <a:r>
              <a:rPr lang="en-US" sz="2400" dirty="0" smtClean="0">
                <a:latin typeface="Calibri" pitchFamily="34" charset="0"/>
                <a:cs typeface="Calibri" pitchFamily="34" charset="0"/>
              </a:rPr>
              <a:t>incident and the potential associated impact of this and similar incidents on the environment and public health and</a:t>
            </a:r>
          </a:p>
          <a:p>
            <a:pPr marL="914400" lvl="1" indent="-457200">
              <a:buAutoNum type="arabicParenBoth"/>
            </a:pPr>
            <a:r>
              <a:rPr lang="en-US" sz="2400" dirty="0" smtClean="0">
                <a:latin typeface="Calibri" pitchFamily="34" charset="0"/>
                <a:cs typeface="Calibri" pitchFamily="34" charset="0"/>
              </a:rPr>
              <a:t>Develop improvements for spill mitigation, oil detection and characterization, and advanced remediation technologies.</a:t>
            </a:r>
          </a:p>
          <a:p>
            <a:pPr marL="0" lvl="1" indent="0">
              <a:buNone/>
            </a:pPr>
            <a:r>
              <a:rPr lang="en-US" b="1" dirty="0" smtClean="0">
                <a:latin typeface="Calibri" pitchFamily="34" charset="0"/>
                <a:cs typeface="Calibri" pitchFamily="34" charset="0"/>
              </a:rPr>
              <a:t>GOAL: to improve </a:t>
            </a:r>
            <a:r>
              <a:rPr lang="en-US" b="1" dirty="0">
                <a:latin typeface="Calibri" pitchFamily="34" charset="0"/>
                <a:cs typeface="Calibri" pitchFamily="34" charset="0"/>
              </a:rPr>
              <a:t>society’s ability to understand, respond to and mitigate the impacts of petroleum pollution and related stressors of the marine and coastal ecosystems</a:t>
            </a:r>
            <a:endParaRPr lang="en-US" b="1" dirty="0" smtClean="0">
              <a:latin typeface="Calibri" pitchFamily="34" charset="0"/>
              <a:cs typeface="Calibri" pitchFamily="34" charset="0"/>
            </a:endParaRPr>
          </a:p>
        </p:txBody>
      </p:sp>
    </p:spTree>
    <p:extLst>
      <p:ext uri="{BB962C8B-B14F-4D97-AF65-F5344CB8AC3E}">
        <p14:creationId xmlns:p14="http://schemas.microsoft.com/office/powerpoint/2010/main" val="1347990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213"/>
            <a:ext cx="8229600" cy="923847"/>
          </a:xfrm>
        </p:spPr>
        <p:txBody>
          <a:bodyPr/>
          <a:lstStyle/>
          <a:p>
            <a:r>
              <a:rPr lang="en-US" dirty="0" smtClean="0">
                <a:effectLst>
                  <a:outerShdw blurRad="38100" dist="38100" dir="2700000" algn="tl">
                    <a:srgbClr val="000000">
                      <a:alpha val="43137"/>
                    </a:srgbClr>
                  </a:outerShdw>
                </a:effectLst>
                <a:latin typeface="Calibri" pitchFamily="34" charset="0"/>
                <a:cs typeface="Calibri" pitchFamily="34" charset="0"/>
              </a:rPr>
              <a:t>Research Themes</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5" name="Content Placeholder 2"/>
          <p:cNvSpPr txBox="1">
            <a:spLocks/>
          </p:cNvSpPr>
          <p:nvPr/>
        </p:nvSpPr>
        <p:spPr>
          <a:xfrm>
            <a:off x="0" y="1237871"/>
            <a:ext cx="9144000" cy="56201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0"/>
              </a:spcBef>
              <a:spcAft>
                <a:spcPts val="1200"/>
              </a:spcAft>
              <a:buClr>
                <a:srgbClr val="40717B"/>
              </a:buClr>
              <a:buSzPct val="100000"/>
              <a:buFont typeface="+mj-lt"/>
              <a:buAutoNum type="arabicPeriod"/>
            </a:pPr>
            <a:r>
              <a:rPr lang="en-US" sz="2000" b="1" dirty="0">
                <a:latin typeface="Calibri" panose="020F0502020204030204" pitchFamily="34" charset="0"/>
                <a:cs typeface="Calibri" pitchFamily="34" charset="0"/>
              </a:rPr>
              <a:t>PHYSICAL</a:t>
            </a:r>
            <a:r>
              <a:rPr lang="en-US" sz="2000" b="1" dirty="0" smtClean="0">
                <a:latin typeface="Calibri" panose="020F0502020204030204" pitchFamily="34" charset="0"/>
                <a:cs typeface="Arial" panose="020B0604020202020204" pitchFamily="34" charset="0"/>
              </a:rPr>
              <a:t> DISTRIBUTION, </a:t>
            </a:r>
            <a:r>
              <a:rPr lang="en-US" sz="2000" dirty="0" smtClean="0">
                <a:latin typeface="Calibri" panose="020F0502020204030204" pitchFamily="34" charset="0"/>
                <a:cs typeface="Arial" panose="020B0604020202020204" pitchFamily="34" charset="0"/>
              </a:rPr>
              <a:t>dispersion, and dissolution of petroleum, its constituents, and associated contaminants under the action of physical oceanographic processes, air-sea interactions, and tropical storms</a:t>
            </a:r>
            <a:r>
              <a:rPr lang="en-US" sz="2000" cap="small" dirty="0" smtClean="0">
                <a:latin typeface="Calibri" panose="020F0502020204030204" pitchFamily="34" charset="0"/>
                <a:cs typeface="Arial" panose="020B0604020202020204" pitchFamily="34" charset="0"/>
              </a:rPr>
              <a:t> </a:t>
            </a:r>
            <a:endParaRPr lang="en-US" sz="2000" b="1" cap="small" dirty="0" smtClean="0">
              <a:latin typeface="Calibri" panose="020F0502020204030204" pitchFamily="34" charset="0"/>
              <a:cs typeface="Arial" panose="020B0604020202020204" pitchFamily="34" charset="0"/>
            </a:endParaRPr>
          </a:p>
          <a:p>
            <a:pPr marL="514350" indent="-514350">
              <a:spcBef>
                <a:spcPts val="0"/>
              </a:spcBef>
              <a:spcAft>
                <a:spcPts val="1200"/>
              </a:spcAft>
              <a:buClr>
                <a:srgbClr val="40717B"/>
              </a:buClr>
              <a:buSzPct val="100000"/>
              <a:buFont typeface="+mj-lt"/>
              <a:buAutoNum type="arabicPeriod"/>
            </a:pPr>
            <a:r>
              <a:rPr lang="en-US" sz="2000" b="1" dirty="0" smtClean="0">
                <a:latin typeface="Calibri" panose="020F0502020204030204" pitchFamily="34" charset="0"/>
                <a:cs typeface="Arial" panose="020B0604020202020204" pitchFamily="34" charset="0"/>
              </a:rPr>
              <a:t>CHEMICAL EVOLUTION and BIOLOGICAL DEGRADATION </a:t>
            </a:r>
            <a:r>
              <a:rPr lang="en-US" sz="2000" dirty="0" smtClean="0">
                <a:latin typeface="Calibri" panose="020F0502020204030204" pitchFamily="34" charset="0"/>
                <a:cs typeface="Arial" panose="020B0604020202020204" pitchFamily="34" charset="0"/>
              </a:rPr>
              <a:t>of the petroleum/dispersant system and subsequent interactions with coastal, open-ocean, and deep-water ecosystems </a:t>
            </a:r>
          </a:p>
          <a:p>
            <a:pPr marL="514350" indent="-514350">
              <a:spcAft>
                <a:spcPts val="1200"/>
              </a:spcAft>
              <a:buClr>
                <a:srgbClr val="40717B"/>
              </a:buClr>
              <a:buSzPct val="100000"/>
              <a:buFont typeface="+mj-lt"/>
              <a:buAutoNum type="arabicPeriod"/>
            </a:pPr>
            <a:r>
              <a:rPr lang="en-US" sz="2000" b="1" dirty="0" smtClean="0">
                <a:latin typeface="Calibri" panose="020F0502020204030204" pitchFamily="34" charset="0"/>
                <a:cs typeface="Arial" panose="020B0604020202020204" pitchFamily="34" charset="0"/>
              </a:rPr>
              <a:t>ENVIRONMENTAL EFFECTS </a:t>
            </a:r>
            <a:r>
              <a:rPr lang="en-US" sz="2000" dirty="0" smtClean="0">
                <a:latin typeface="Calibri" panose="020F0502020204030204" pitchFamily="34" charset="0"/>
                <a:cs typeface="Arial" panose="020B0604020202020204" pitchFamily="34" charset="0"/>
              </a:rPr>
              <a:t>of the petroleum/dispersant system on the sea floor, water column, coastal waters, beach sediment, wetlands, marshes and organisms, and the science of ecosystem recovery</a:t>
            </a:r>
          </a:p>
          <a:p>
            <a:pPr marL="514350" indent="-514350">
              <a:spcAft>
                <a:spcPts val="1200"/>
              </a:spcAft>
              <a:buClr>
                <a:srgbClr val="40717B"/>
              </a:buClr>
              <a:buSzPct val="100000"/>
              <a:buFont typeface="+mj-lt"/>
              <a:buAutoNum type="arabicPeriod"/>
            </a:pPr>
            <a:r>
              <a:rPr lang="en-US" sz="2000" b="1" dirty="0" smtClean="0">
                <a:latin typeface="Calibri" panose="020F0502020204030204" pitchFamily="34" charset="0"/>
                <a:cs typeface="Arial" panose="020B0604020202020204" pitchFamily="34" charset="0"/>
              </a:rPr>
              <a:t>TECHNOLOGY DEVELOPMENTS </a:t>
            </a:r>
            <a:r>
              <a:rPr lang="en-US" sz="2000" dirty="0" smtClean="0">
                <a:latin typeface="Calibri" panose="020F0502020204030204" pitchFamily="34" charset="0"/>
                <a:cs typeface="Arial" panose="020B0604020202020204" pitchFamily="34" charset="0"/>
              </a:rPr>
              <a:t>for improved response, mitigation, detection, characterization, and remediation associated with oil spills and gas releases</a:t>
            </a:r>
          </a:p>
          <a:p>
            <a:pPr marL="514350" indent="-514350">
              <a:spcAft>
                <a:spcPts val="1200"/>
              </a:spcAft>
              <a:buClr>
                <a:srgbClr val="40717B"/>
              </a:buClr>
              <a:buSzPct val="100000"/>
              <a:buFont typeface="+mj-lt"/>
              <a:buAutoNum type="arabicPeriod"/>
            </a:pPr>
            <a:r>
              <a:rPr lang="en-US" sz="2000" b="1" dirty="0" smtClean="0">
                <a:latin typeface="Calibri" panose="020F0502020204030204" pitchFamily="34" charset="0"/>
                <a:cs typeface="Arial" panose="020B0604020202020204" pitchFamily="34" charset="0"/>
              </a:rPr>
              <a:t>PUBLIC HEALTH </a:t>
            </a:r>
            <a:r>
              <a:rPr lang="en-US" sz="2000" dirty="0" smtClean="0">
                <a:latin typeface="Calibri" panose="020F0502020204030204" pitchFamily="34" charset="0"/>
                <a:cs typeface="Arial" panose="020B0604020202020204" pitchFamily="34" charset="0"/>
              </a:rPr>
              <a:t>impacts of oil spills including behavioral, socioeconomic, environmental risk assessment, community capacity, and other population health considerations and issues</a:t>
            </a:r>
            <a:endParaRPr lang="en-US" sz="20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1680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Calibri" pitchFamily="34" charset="0"/>
                <a:cs typeface="Calibri" pitchFamily="34" charset="0"/>
              </a:rPr>
              <a:t>Research Board</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457200" y="1417639"/>
            <a:ext cx="8229600" cy="5295677"/>
          </a:xfrm>
        </p:spPr>
        <p:txBody>
          <a:bodyPr numCol="2">
            <a:noAutofit/>
          </a:bodyPr>
          <a:lstStyle/>
          <a:p>
            <a:r>
              <a:rPr lang="en-US" sz="2200" b="1" dirty="0" smtClean="0">
                <a:latin typeface="Calibri" pitchFamily="34" charset="0"/>
                <a:cs typeface="Calibri" pitchFamily="34" charset="0"/>
              </a:rPr>
              <a:t>Rita Colwell – UMD &amp; JHU</a:t>
            </a:r>
          </a:p>
          <a:p>
            <a:r>
              <a:rPr lang="en-US" sz="2200" b="1" dirty="0" smtClean="0">
                <a:latin typeface="Calibri" pitchFamily="34" charset="0"/>
                <a:cs typeface="Calibri" pitchFamily="34" charset="0"/>
              </a:rPr>
              <a:t>Margaret Leinen – FAU</a:t>
            </a:r>
          </a:p>
          <a:p>
            <a:r>
              <a:rPr lang="en-US" sz="2200" b="1" dirty="0" smtClean="0">
                <a:latin typeface="Calibri" pitchFamily="34" charset="0"/>
                <a:cs typeface="Calibri" pitchFamily="34" charset="0"/>
              </a:rPr>
              <a:t>Debra Benoit – Nicholls State</a:t>
            </a:r>
          </a:p>
          <a:p>
            <a:r>
              <a:rPr lang="en-US" sz="2200" b="1" dirty="0" smtClean="0">
                <a:latin typeface="Calibri" pitchFamily="34" charset="0"/>
                <a:cs typeface="Calibri" pitchFamily="34" charset="0"/>
              </a:rPr>
              <a:t>Peter Brewer – MBARI</a:t>
            </a:r>
          </a:p>
          <a:p>
            <a:r>
              <a:rPr lang="en-US" sz="2200" b="1" dirty="0" smtClean="0">
                <a:latin typeface="Calibri" pitchFamily="34" charset="0"/>
                <a:cs typeface="Calibri" pitchFamily="34" charset="0"/>
              </a:rPr>
              <a:t>Richard Dodge – NOVA SE</a:t>
            </a:r>
          </a:p>
          <a:p>
            <a:r>
              <a:rPr lang="en-US" sz="2200" b="1" dirty="0" smtClean="0">
                <a:latin typeface="Calibri" pitchFamily="34" charset="0"/>
                <a:cs typeface="Calibri" pitchFamily="34" charset="0"/>
              </a:rPr>
              <a:t>John Farrington – WHOI</a:t>
            </a:r>
          </a:p>
          <a:p>
            <a:r>
              <a:rPr lang="en-US" sz="2200" b="1" dirty="0" smtClean="0">
                <a:latin typeface="Calibri" pitchFamily="34" charset="0"/>
                <a:cs typeface="Calibri" pitchFamily="34" charset="0"/>
              </a:rPr>
              <a:t>Kenneth </a:t>
            </a:r>
            <a:r>
              <a:rPr lang="en-US" sz="2200" b="1" dirty="0" err="1" smtClean="0">
                <a:latin typeface="Calibri" pitchFamily="34" charset="0"/>
                <a:cs typeface="Calibri" pitchFamily="34" charset="0"/>
              </a:rPr>
              <a:t>Halanych</a:t>
            </a:r>
            <a:r>
              <a:rPr lang="en-US" sz="2200" b="1" dirty="0" smtClean="0">
                <a:latin typeface="Calibri" pitchFamily="34" charset="0"/>
                <a:cs typeface="Calibri" pitchFamily="34" charset="0"/>
              </a:rPr>
              <a:t> – Auburn</a:t>
            </a:r>
          </a:p>
          <a:p>
            <a:r>
              <a:rPr lang="en-US" sz="2200" b="1" dirty="0" smtClean="0">
                <a:latin typeface="Calibri" pitchFamily="34" charset="0"/>
                <a:cs typeface="Calibri" pitchFamily="34" charset="0"/>
              </a:rPr>
              <a:t>David Halpern – NASA</a:t>
            </a:r>
          </a:p>
          <a:p>
            <a:r>
              <a:rPr lang="en-US" sz="2200" b="1" dirty="0" smtClean="0">
                <a:latin typeface="Calibri" pitchFamily="34" charset="0"/>
                <a:cs typeface="Calibri" pitchFamily="34" charset="0"/>
              </a:rPr>
              <a:t>William Hogarth – FIO </a:t>
            </a:r>
          </a:p>
          <a:p>
            <a:r>
              <a:rPr lang="en-US" sz="2200" b="1" dirty="0" smtClean="0">
                <a:latin typeface="Calibri" pitchFamily="34" charset="0"/>
                <a:cs typeface="Calibri" pitchFamily="34" charset="0"/>
              </a:rPr>
              <a:t>Raymond </a:t>
            </a:r>
            <a:r>
              <a:rPr lang="en-US" sz="2200" b="1" dirty="0" err="1" smtClean="0">
                <a:latin typeface="Calibri" pitchFamily="34" charset="0"/>
                <a:cs typeface="Calibri" pitchFamily="34" charset="0"/>
              </a:rPr>
              <a:t>Orbach</a:t>
            </a:r>
            <a:r>
              <a:rPr lang="en-US" sz="2200" b="1" dirty="0" smtClean="0">
                <a:latin typeface="Calibri" pitchFamily="34" charset="0"/>
                <a:cs typeface="Calibri" pitchFamily="34" charset="0"/>
              </a:rPr>
              <a:t> – </a:t>
            </a:r>
            <a:r>
              <a:rPr lang="en-US" sz="2200" b="1" dirty="0" err="1" smtClean="0">
                <a:latin typeface="Calibri" pitchFamily="34" charset="0"/>
                <a:cs typeface="Calibri" pitchFamily="34" charset="0"/>
              </a:rPr>
              <a:t>Tx</a:t>
            </a:r>
            <a:r>
              <a:rPr lang="en-US" sz="2200" b="1" dirty="0" smtClean="0">
                <a:latin typeface="Calibri" pitchFamily="34" charset="0"/>
                <a:cs typeface="Calibri" pitchFamily="34" charset="0"/>
              </a:rPr>
              <a:t> Austin</a:t>
            </a:r>
          </a:p>
          <a:p>
            <a:r>
              <a:rPr lang="en-US" sz="2200" b="1" dirty="0" smtClean="0">
                <a:latin typeface="Calibri" pitchFamily="34" charset="0"/>
                <a:cs typeface="Calibri" pitchFamily="34" charset="0"/>
              </a:rPr>
              <a:t>Jürgen </a:t>
            </a:r>
            <a:r>
              <a:rPr lang="en-US" sz="2200" b="1" dirty="0">
                <a:latin typeface="Calibri" pitchFamily="34" charset="0"/>
                <a:cs typeface="Calibri" pitchFamily="34" charset="0"/>
              </a:rPr>
              <a:t>Rullkötter </a:t>
            </a:r>
            <a:r>
              <a:rPr lang="en-US" sz="2200" b="1" dirty="0" smtClean="0">
                <a:latin typeface="Calibri" pitchFamily="34" charset="0"/>
                <a:cs typeface="Calibri" pitchFamily="34" charset="0"/>
              </a:rPr>
              <a:t>– University of Oldenburg, Germany</a:t>
            </a:r>
          </a:p>
          <a:p>
            <a:r>
              <a:rPr lang="en-US" sz="2200" b="1" dirty="0" smtClean="0">
                <a:latin typeface="Calibri" pitchFamily="34" charset="0"/>
                <a:cs typeface="Calibri" pitchFamily="34" charset="0"/>
              </a:rPr>
              <a:t>David Shaw – MSU</a:t>
            </a:r>
          </a:p>
          <a:p>
            <a:r>
              <a:rPr lang="en-US" sz="2200" b="1" dirty="0" smtClean="0">
                <a:latin typeface="Calibri" pitchFamily="34" charset="0"/>
                <a:cs typeface="Calibri" pitchFamily="34" charset="0"/>
              </a:rPr>
              <a:t>Rick Shaw – LSU</a:t>
            </a:r>
          </a:p>
          <a:p>
            <a:r>
              <a:rPr lang="en-US" sz="2200" b="1" dirty="0" smtClean="0">
                <a:latin typeface="Calibri" pitchFamily="34" charset="0"/>
                <a:cs typeface="Calibri" pitchFamily="34" charset="0"/>
              </a:rPr>
              <a:t>John Shepherd –University of Southampton, UK</a:t>
            </a:r>
          </a:p>
          <a:p>
            <a:r>
              <a:rPr lang="en-US" sz="2200" b="1" dirty="0" smtClean="0">
                <a:latin typeface="Calibri" pitchFamily="34" charset="0"/>
                <a:cs typeface="Calibri" pitchFamily="34" charset="0"/>
              </a:rPr>
              <a:t>Bob Shipp – South Alabama</a:t>
            </a:r>
          </a:p>
          <a:p>
            <a:r>
              <a:rPr lang="en-US" sz="2200" b="1" dirty="0" smtClean="0">
                <a:latin typeface="Calibri" pitchFamily="34" charset="0"/>
                <a:cs typeface="Calibri" pitchFamily="34" charset="0"/>
              </a:rPr>
              <a:t>Burton Singer – Florida</a:t>
            </a:r>
          </a:p>
          <a:p>
            <a:r>
              <a:rPr lang="en-US" sz="2200" b="1" dirty="0" err="1" smtClean="0">
                <a:latin typeface="Calibri" pitchFamily="34" charset="0"/>
                <a:cs typeface="Calibri" pitchFamily="34" charset="0"/>
              </a:rPr>
              <a:t>Ciro</a:t>
            </a:r>
            <a:r>
              <a:rPr lang="en-US" sz="2200" b="1" dirty="0" smtClean="0">
                <a:latin typeface="Calibri" pitchFamily="34" charset="0"/>
                <a:cs typeface="Calibri" pitchFamily="34" charset="0"/>
              </a:rPr>
              <a:t> </a:t>
            </a:r>
            <a:r>
              <a:rPr lang="en-US" sz="2200" b="1" dirty="0" err="1" smtClean="0">
                <a:latin typeface="Calibri" pitchFamily="34" charset="0"/>
                <a:cs typeface="Calibri" pitchFamily="34" charset="0"/>
              </a:rPr>
              <a:t>Sumaya</a:t>
            </a:r>
            <a:r>
              <a:rPr lang="en-US" sz="2200" b="1" dirty="0" smtClean="0">
                <a:latin typeface="Calibri" pitchFamily="34" charset="0"/>
                <a:cs typeface="Calibri" pitchFamily="34" charset="0"/>
              </a:rPr>
              <a:t> – Texas A&amp;M</a:t>
            </a:r>
          </a:p>
          <a:p>
            <a:r>
              <a:rPr lang="en-US" sz="2200" b="1" dirty="0" smtClean="0">
                <a:latin typeface="Calibri" pitchFamily="34" charset="0"/>
                <a:cs typeface="Calibri" pitchFamily="34" charset="0"/>
              </a:rPr>
              <a:t>Dennis </a:t>
            </a:r>
            <a:r>
              <a:rPr lang="en-US" sz="2200" b="1" dirty="0" err="1" smtClean="0">
                <a:latin typeface="Calibri" pitchFamily="34" charset="0"/>
                <a:cs typeface="Calibri" pitchFamily="34" charset="0"/>
              </a:rPr>
              <a:t>Wiesenburg</a:t>
            </a:r>
            <a:r>
              <a:rPr lang="en-US" sz="2200" b="1" dirty="0" smtClean="0">
                <a:latin typeface="Calibri" pitchFamily="34" charset="0"/>
                <a:cs typeface="Calibri" pitchFamily="34" charset="0"/>
              </a:rPr>
              <a:t> – USM</a:t>
            </a:r>
          </a:p>
          <a:p>
            <a:r>
              <a:rPr lang="en-US" sz="2200" b="1" dirty="0" smtClean="0">
                <a:latin typeface="Calibri" pitchFamily="34" charset="0"/>
                <a:cs typeface="Calibri" pitchFamily="34" charset="0"/>
              </a:rPr>
              <a:t>Dana </a:t>
            </a:r>
            <a:r>
              <a:rPr lang="en-US" sz="2200" b="1" dirty="0" err="1" smtClean="0">
                <a:latin typeface="Calibri" pitchFamily="34" charset="0"/>
                <a:cs typeface="Calibri" pitchFamily="34" charset="0"/>
              </a:rPr>
              <a:t>Yoerger</a:t>
            </a:r>
            <a:r>
              <a:rPr lang="en-US" sz="2200" b="1" dirty="0" smtClean="0">
                <a:latin typeface="Calibri" pitchFamily="34" charset="0"/>
                <a:cs typeface="Calibri" pitchFamily="34" charset="0"/>
              </a:rPr>
              <a:t> – WHOI</a:t>
            </a:r>
          </a:p>
          <a:p>
            <a:endParaRPr lang="en-US" sz="2200" b="1" dirty="0" smtClean="0">
              <a:latin typeface="Calibri" pitchFamily="34" charset="0"/>
              <a:cs typeface="Calibri" pitchFamily="34" charset="0"/>
            </a:endParaRPr>
          </a:p>
          <a:p>
            <a:r>
              <a:rPr lang="en-US" sz="2200" b="1" dirty="0" smtClean="0">
                <a:latin typeface="Calibri" pitchFamily="34" charset="0"/>
                <a:cs typeface="Calibri" pitchFamily="34" charset="0"/>
              </a:rPr>
              <a:t>Michael Carron </a:t>
            </a:r>
            <a:r>
              <a:rPr lang="en-US" sz="2200" b="1" dirty="0">
                <a:latin typeface="Calibri" pitchFamily="34" charset="0"/>
                <a:cs typeface="Calibri" pitchFamily="34" charset="0"/>
              </a:rPr>
              <a:t>– </a:t>
            </a:r>
            <a:r>
              <a:rPr lang="en-US" sz="2200" b="1" dirty="0" smtClean="0">
                <a:latin typeface="Calibri" pitchFamily="34" charset="0"/>
                <a:cs typeface="Calibri" pitchFamily="34" charset="0"/>
              </a:rPr>
              <a:t>GOMA PD*</a:t>
            </a:r>
          </a:p>
          <a:p>
            <a:r>
              <a:rPr lang="en-US" sz="2200" b="1" dirty="0" smtClean="0">
                <a:latin typeface="Calibri" pitchFamily="34" charset="0"/>
                <a:cs typeface="Calibri" pitchFamily="34" charset="0"/>
              </a:rPr>
              <a:t>Charles </a:t>
            </a:r>
            <a:r>
              <a:rPr lang="en-US" sz="2200" b="1" dirty="0">
                <a:latin typeface="Calibri" pitchFamily="34" charset="0"/>
                <a:cs typeface="Calibri" pitchFamily="34" charset="0"/>
              </a:rPr>
              <a:t>Wilson – </a:t>
            </a:r>
            <a:r>
              <a:rPr lang="en-US" sz="2200" b="1" dirty="0" smtClean="0">
                <a:latin typeface="Calibri" pitchFamily="34" charset="0"/>
                <a:cs typeface="Calibri" pitchFamily="34" charset="0"/>
              </a:rPr>
              <a:t>GOMA CSO*</a:t>
            </a:r>
            <a:endParaRPr lang="en-US" sz="2200" b="1" dirty="0">
              <a:latin typeface="Calibri" pitchFamily="34" charset="0"/>
              <a:cs typeface="Calibri" pitchFamily="34" charset="0"/>
            </a:endParaRPr>
          </a:p>
          <a:p>
            <a:pPr marL="457200" lvl="1" indent="0">
              <a:buNone/>
            </a:pPr>
            <a:r>
              <a:rPr lang="en-US" sz="2200" b="1" i="1" dirty="0" smtClean="0">
                <a:latin typeface="Calibri" pitchFamily="34" charset="0"/>
                <a:cs typeface="Calibri" pitchFamily="34" charset="0"/>
              </a:rPr>
              <a:t>				*Ex Officio </a:t>
            </a:r>
          </a:p>
        </p:txBody>
      </p:sp>
    </p:spTree>
    <p:extLst>
      <p:ext uri="{BB962C8B-B14F-4D97-AF65-F5344CB8AC3E}">
        <p14:creationId xmlns:p14="http://schemas.microsoft.com/office/powerpoint/2010/main" val="1027355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7416"/>
          </a:xfrm>
        </p:spPr>
        <p:txBody>
          <a:bodyPr/>
          <a:lstStyle/>
          <a:p>
            <a:r>
              <a:rPr lang="en-US" dirty="0" smtClean="0">
                <a:effectLst>
                  <a:outerShdw blurRad="38100" dist="38100" dir="2700000" algn="tl">
                    <a:srgbClr val="000000">
                      <a:alpha val="43137"/>
                    </a:srgbClr>
                  </a:outerShdw>
                </a:effectLst>
                <a:latin typeface="Calibri" pitchFamily="34" charset="0"/>
                <a:cs typeface="Calibri" pitchFamily="34" charset="0"/>
              </a:rPr>
              <a:t>Scientific Integrity</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457200" y="1024882"/>
            <a:ext cx="8229600" cy="4180490"/>
          </a:xfrm>
        </p:spPr>
        <p:txBody>
          <a:bodyPr>
            <a:normAutofit fontScale="25000" lnSpcReduction="20000"/>
          </a:bodyPr>
          <a:lstStyle/>
          <a:p>
            <a:pPr marL="0" indent="0">
              <a:buNone/>
            </a:pPr>
            <a:endParaRPr lang="en-US" sz="7200" b="1" dirty="0">
              <a:latin typeface="Calibri" pitchFamily="34" charset="0"/>
              <a:cs typeface="Calibri" pitchFamily="34" charset="0"/>
            </a:endParaRPr>
          </a:p>
          <a:p>
            <a:r>
              <a:rPr lang="en-US" sz="8000" b="1" dirty="0" smtClean="0">
                <a:latin typeface="Calibri" pitchFamily="34" charset="0"/>
                <a:cs typeface="Calibri" pitchFamily="34" charset="0"/>
              </a:rPr>
              <a:t>GoMRI uses National </a:t>
            </a:r>
            <a:r>
              <a:rPr lang="en-US" sz="8000" b="1" dirty="0">
                <a:latin typeface="Calibri" pitchFamily="34" charset="0"/>
                <a:cs typeface="Calibri" pitchFamily="34" charset="0"/>
              </a:rPr>
              <a:t>Science Board peer evaluation </a:t>
            </a:r>
            <a:r>
              <a:rPr lang="en-US" sz="8000" b="1" dirty="0" smtClean="0">
                <a:latin typeface="Calibri" pitchFamily="34" charset="0"/>
                <a:cs typeface="Calibri" pitchFamily="34" charset="0"/>
              </a:rPr>
              <a:t>protocols to select funded research</a:t>
            </a:r>
          </a:p>
          <a:p>
            <a:endParaRPr lang="en-US" sz="8000" b="1" dirty="0" smtClean="0">
              <a:latin typeface="Calibri" pitchFamily="34" charset="0"/>
              <a:cs typeface="Calibri" pitchFamily="34" charset="0"/>
            </a:endParaRPr>
          </a:p>
          <a:p>
            <a:r>
              <a:rPr lang="en-US" sz="8000" b="1" dirty="0" smtClean="0">
                <a:latin typeface="Calibri" pitchFamily="34" charset="0"/>
                <a:cs typeface="Calibri" pitchFamily="34" charset="0"/>
              </a:rPr>
              <a:t>Independent reviews  are comprised of scientific peers not affiliated with  institutions who lead proposed projects  to avoid conflict of interest in the selection of funded research</a:t>
            </a:r>
          </a:p>
          <a:p>
            <a:endParaRPr lang="en-US" sz="8000" b="1" dirty="0" smtClean="0">
              <a:latin typeface="Calibri" pitchFamily="34" charset="0"/>
              <a:cs typeface="Calibri" pitchFamily="34" charset="0"/>
            </a:endParaRPr>
          </a:p>
          <a:p>
            <a:r>
              <a:rPr lang="en-US" sz="8000" b="1" dirty="0" smtClean="0">
                <a:latin typeface="Calibri" pitchFamily="34" charset="0"/>
                <a:cs typeface="Calibri" pitchFamily="34" charset="0"/>
              </a:rPr>
              <a:t>All </a:t>
            </a:r>
            <a:r>
              <a:rPr lang="en-US" sz="8000" b="1" dirty="0">
                <a:latin typeface="Calibri" pitchFamily="34" charset="0"/>
                <a:cs typeface="Calibri" pitchFamily="34" charset="0"/>
              </a:rPr>
              <a:t>reviewers </a:t>
            </a:r>
            <a:r>
              <a:rPr lang="en-US" sz="8000" b="1" dirty="0" smtClean="0">
                <a:latin typeface="Calibri" pitchFamily="34" charset="0"/>
                <a:cs typeface="Calibri" pitchFamily="34" charset="0"/>
              </a:rPr>
              <a:t>sign conflict </a:t>
            </a:r>
            <a:r>
              <a:rPr lang="en-US" sz="8000" b="1" dirty="0">
                <a:latin typeface="Calibri" pitchFamily="34" charset="0"/>
                <a:cs typeface="Calibri" pitchFamily="34" charset="0"/>
              </a:rPr>
              <a:t>of </a:t>
            </a:r>
            <a:r>
              <a:rPr lang="en-US" sz="8000" b="1" dirty="0" smtClean="0">
                <a:latin typeface="Calibri" pitchFamily="34" charset="0"/>
                <a:cs typeface="Calibri" pitchFamily="34" charset="0"/>
              </a:rPr>
              <a:t>interest </a:t>
            </a:r>
            <a:r>
              <a:rPr lang="en-US" sz="8000" b="1" dirty="0">
                <a:latin typeface="Calibri" pitchFamily="34" charset="0"/>
                <a:cs typeface="Calibri" pitchFamily="34" charset="0"/>
              </a:rPr>
              <a:t>and non-disclosure </a:t>
            </a:r>
            <a:r>
              <a:rPr lang="en-US" sz="8000" b="1" dirty="0" smtClean="0">
                <a:latin typeface="Calibri" pitchFamily="34" charset="0"/>
                <a:cs typeface="Calibri" pitchFamily="34" charset="0"/>
              </a:rPr>
              <a:t>statements</a:t>
            </a:r>
          </a:p>
          <a:p>
            <a:endParaRPr lang="en-US" sz="8000" b="1" dirty="0">
              <a:latin typeface="Calibri" pitchFamily="34" charset="0"/>
              <a:cs typeface="Calibri" pitchFamily="34" charset="0"/>
            </a:endParaRPr>
          </a:p>
          <a:p>
            <a:r>
              <a:rPr lang="en-US" sz="8000" b="1" dirty="0">
                <a:latin typeface="Calibri" pitchFamily="34" charset="0"/>
                <a:cs typeface="Calibri" pitchFamily="34" charset="0"/>
              </a:rPr>
              <a:t>Individual researchers will comply with professional standards as </a:t>
            </a:r>
            <a:r>
              <a:rPr lang="en-US" sz="8000" b="1" dirty="0" smtClean="0">
                <a:latin typeface="Calibri" pitchFamily="34" charset="0"/>
                <a:cs typeface="Calibri" pitchFamily="34" charset="0"/>
              </a:rPr>
              <a:t>defined by the National Academies of Science</a:t>
            </a:r>
          </a:p>
          <a:p>
            <a:pPr marL="0" indent="0">
              <a:buNone/>
            </a:pPr>
            <a:endParaRPr lang="en-US" sz="8000" b="1" dirty="0" smtClean="0">
              <a:latin typeface="Calibri" pitchFamily="34" charset="0"/>
              <a:cs typeface="Calibri" pitchFamily="34" charset="0"/>
            </a:endParaRPr>
          </a:p>
          <a:p>
            <a:r>
              <a:rPr lang="en-US" sz="8000" b="1" dirty="0" smtClean="0">
                <a:latin typeface="Calibri" pitchFamily="34" charset="0"/>
                <a:cs typeface="Calibri" pitchFamily="34" charset="0"/>
              </a:rPr>
              <a:t>All GoMRI-funded researchers conduct independent and objective work with no influence from BP</a:t>
            </a:r>
          </a:p>
          <a:p>
            <a:endParaRPr lang="en-US" sz="8000" b="1" dirty="0">
              <a:latin typeface="Calibri" pitchFamily="34" charset="0"/>
              <a:cs typeface="Calibri" pitchFamily="34" charset="0"/>
            </a:endParaRPr>
          </a:p>
          <a:p>
            <a:r>
              <a:rPr lang="en-US" sz="8000" b="1" dirty="0" smtClean="0">
                <a:latin typeface="Calibri" pitchFamily="34" charset="0"/>
                <a:cs typeface="Calibri" pitchFamily="34" charset="0"/>
              </a:rPr>
              <a:t>Researchers independently publish their results in </a:t>
            </a:r>
            <a:r>
              <a:rPr lang="en-US" sz="8000" b="1" dirty="0">
                <a:latin typeface="Calibri" pitchFamily="34" charset="0"/>
                <a:cs typeface="Calibri" pitchFamily="34" charset="0"/>
              </a:rPr>
              <a:t>peer-reviewed scientific journals with no requirement for BP </a:t>
            </a:r>
            <a:r>
              <a:rPr lang="en-US" sz="8000" b="1" dirty="0" smtClean="0">
                <a:latin typeface="Calibri" pitchFamily="34" charset="0"/>
                <a:cs typeface="Calibri" pitchFamily="34" charset="0"/>
              </a:rPr>
              <a:t>approval</a:t>
            </a:r>
            <a:endParaRPr lang="en-US" sz="8000" b="1" dirty="0">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4194198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Calibri" panose="020F0502020204030204" pitchFamily="34" charset="0"/>
              </a:rPr>
              <a:t>Funded Research to Date = $315.6M</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0" y="1319514"/>
            <a:ext cx="9144000" cy="5538485"/>
          </a:xfrm>
        </p:spPr>
        <p:txBody>
          <a:bodyPr>
            <a:normAutofit fontScale="85000" lnSpcReduction="20000"/>
          </a:bodyPr>
          <a:lstStyle/>
          <a:p>
            <a:pPr marL="514350" indent="-514350">
              <a:lnSpc>
                <a:spcPct val="160000"/>
              </a:lnSpc>
              <a:buFont typeface="+mj-lt"/>
              <a:buAutoNum type="arabicPeriod"/>
            </a:pPr>
            <a:r>
              <a:rPr lang="en-US" dirty="0" smtClean="0">
                <a:latin typeface="Calibri" panose="020F0502020204030204" pitchFamily="34" charset="0"/>
              </a:rPr>
              <a:t>Year One Block Grants - $45M, 149 projects</a:t>
            </a:r>
          </a:p>
          <a:p>
            <a:pPr marL="514350" indent="-514350">
              <a:lnSpc>
                <a:spcPct val="160000"/>
              </a:lnSpc>
              <a:buFont typeface="+mj-lt"/>
              <a:buAutoNum type="arabicPeriod"/>
            </a:pPr>
            <a:r>
              <a:rPr lang="en-US" dirty="0" smtClean="0">
                <a:latin typeface="Calibri" panose="020F0502020204030204" pitchFamily="34" charset="0"/>
              </a:rPr>
              <a:t>Bridge Grants (RFP-III, Summer 2011) -$1.5M, 17 projects</a:t>
            </a:r>
          </a:p>
          <a:p>
            <a:pPr marL="514350" indent="-514350">
              <a:lnSpc>
                <a:spcPct val="160000"/>
              </a:lnSpc>
              <a:buFont typeface="+mj-lt"/>
              <a:buAutoNum type="arabicPeriod"/>
            </a:pPr>
            <a:r>
              <a:rPr lang="en-US" dirty="0" smtClean="0">
                <a:latin typeface="Calibri" panose="020F0502020204030204" pitchFamily="34" charset="0"/>
              </a:rPr>
              <a:t>Consortia Grants (RFP-I, 2012)- $110.5M, 8 consortia</a:t>
            </a:r>
          </a:p>
          <a:p>
            <a:pPr marL="514350" indent="-514350">
              <a:lnSpc>
                <a:spcPct val="160000"/>
              </a:lnSpc>
              <a:buFont typeface="+mj-lt"/>
              <a:buAutoNum type="arabicPeriod"/>
            </a:pPr>
            <a:r>
              <a:rPr lang="en-US" dirty="0" smtClean="0">
                <a:latin typeface="Calibri" panose="020F0502020204030204" pitchFamily="34" charset="0"/>
              </a:rPr>
              <a:t>Investigator Grants (RFP-II, 2013) - $18.6M, 19 projects</a:t>
            </a:r>
          </a:p>
          <a:p>
            <a:pPr marL="514350" indent="-514350">
              <a:lnSpc>
                <a:spcPct val="160000"/>
              </a:lnSpc>
              <a:buFont typeface="+mj-lt"/>
              <a:buAutoNum type="arabicPeriod"/>
            </a:pPr>
            <a:r>
              <a:rPr lang="en-US" dirty="0" smtClean="0">
                <a:latin typeface="Calibri" panose="020F0502020204030204" pitchFamily="34" charset="0"/>
              </a:rPr>
              <a:t>Consortia Grants (RFP-IV</a:t>
            </a:r>
            <a:r>
              <a:rPr lang="en-US" smtClean="0">
                <a:latin typeface="Calibri" panose="020F0502020204030204" pitchFamily="34" charset="0"/>
              </a:rPr>
              <a:t>, </a:t>
            </a:r>
            <a:r>
              <a:rPr lang="en-US" smtClean="0">
                <a:latin typeface="Calibri" panose="020F0502020204030204" pitchFamily="34" charset="0"/>
              </a:rPr>
              <a:t>2015) </a:t>
            </a:r>
            <a:r>
              <a:rPr lang="en-US" dirty="0" smtClean="0">
                <a:latin typeface="Calibri" panose="020F0502020204030204" pitchFamily="34" charset="0"/>
              </a:rPr>
              <a:t>- $140M, 12 consortia</a:t>
            </a:r>
          </a:p>
          <a:p>
            <a:pPr marL="0" indent="0">
              <a:buNone/>
            </a:pPr>
            <a:endParaRPr lang="en-US" dirty="0">
              <a:latin typeface="Calibri" panose="020F0502020204030204" pitchFamily="34" charset="0"/>
            </a:endParaRPr>
          </a:p>
          <a:p>
            <a:pPr marL="0" indent="0">
              <a:buNone/>
            </a:pPr>
            <a:r>
              <a:rPr lang="en-US" b="1" dirty="0" smtClean="0">
                <a:latin typeface="Calibri" panose="020F0502020204030204" pitchFamily="34" charset="0"/>
              </a:rPr>
              <a:t>As of May 2015:</a:t>
            </a:r>
          </a:p>
          <a:p>
            <a:pPr>
              <a:buFont typeface="Arial" panose="020B0604020202020204" pitchFamily="34" charset="0"/>
              <a:buChar char="•"/>
            </a:pPr>
            <a:r>
              <a:rPr lang="en-US" dirty="0" smtClean="0">
                <a:latin typeface="Calibri" panose="020F0502020204030204" pitchFamily="34" charset="0"/>
              </a:rPr>
              <a:t>&gt;550 scientific peer-reviewed publications</a:t>
            </a:r>
          </a:p>
          <a:p>
            <a:pPr>
              <a:buFont typeface="Arial" panose="020B0604020202020204" pitchFamily="34" charset="0"/>
              <a:buChar char="•"/>
            </a:pPr>
            <a:r>
              <a:rPr lang="en-US" dirty="0" smtClean="0">
                <a:latin typeface="Calibri" panose="020F0502020204030204" pitchFamily="34" charset="0"/>
              </a:rPr>
              <a:t>&gt;2200 scientific presentations and posters</a:t>
            </a:r>
          </a:p>
          <a:p>
            <a:pPr>
              <a:buFont typeface="Arial" panose="020B0604020202020204" pitchFamily="34" charset="0"/>
              <a:buChar char="•"/>
            </a:pPr>
            <a:r>
              <a:rPr lang="en-US" dirty="0" smtClean="0">
                <a:latin typeface="Calibri" panose="020F0502020204030204" pitchFamily="34" charset="0"/>
              </a:rPr>
              <a:t>~680 graduate students</a:t>
            </a:r>
            <a:endParaRPr lang="en-US" dirty="0">
              <a:latin typeface="Calibri" panose="020F0502020204030204" pitchFamily="34" charset="0"/>
            </a:endParaRPr>
          </a:p>
        </p:txBody>
      </p:sp>
    </p:spTree>
    <p:extLst>
      <p:ext uri="{BB962C8B-B14F-4D97-AF65-F5344CB8AC3E}">
        <p14:creationId xmlns:p14="http://schemas.microsoft.com/office/powerpoint/2010/main" val="101169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219200" y="758525"/>
            <a:ext cx="6705600" cy="5029200"/>
          </a:xfrm>
        </p:spPr>
      </p:pic>
      <p:sp>
        <p:nvSpPr>
          <p:cNvPr id="4" name="Title 1"/>
          <p:cNvSpPr>
            <a:spLocks noGrp="1"/>
          </p:cNvSpPr>
          <p:nvPr>
            <p:ph type="title"/>
          </p:nvPr>
        </p:nvSpPr>
        <p:spPr>
          <a:xfrm>
            <a:off x="0" y="286090"/>
            <a:ext cx="9144000" cy="923847"/>
          </a:xfrm>
        </p:spPr>
        <p:txBody>
          <a:bodyPr>
            <a:normAutofit/>
          </a:bodyPr>
          <a:lstStyle/>
          <a:p>
            <a:pPr algn="ctr"/>
            <a:r>
              <a:rPr lang="en-US"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Grants Distribution</a:t>
            </a:r>
            <a:endParaRPr lang="en-US"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896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5626" y="3354995"/>
            <a:ext cx="3589416" cy="2477973"/>
          </a:xfrm>
          <a:prstGeom prst="rect">
            <a:avLst/>
          </a:prstGeom>
        </p:spPr>
      </p:pic>
      <p:sp>
        <p:nvSpPr>
          <p:cNvPr id="5" name="Title 1"/>
          <p:cNvSpPr>
            <a:spLocks noGrp="1"/>
          </p:cNvSpPr>
          <p:nvPr>
            <p:ph type="title"/>
          </p:nvPr>
        </p:nvSpPr>
        <p:spPr>
          <a:xfrm>
            <a:off x="0" y="-3277"/>
            <a:ext cx="9144000" cy="923847"/>
          </a:xfrm>
        </p:spPr>
        <p:txBody>
          <a:bodyPr>
            <a:normAutofit/>
          </a:bodyPr>
          <a:lstStyle/>
          <a:p>
            <a:pPr algn="ctr"/>
            <a:r>
              <a:rPr lang="en-US"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Fine-Scale </a:t>
            </a:r>
            <a:r>
              <a:rPr lang="en-US"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Oil Behavior</a:t>
            </a:r>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5626" y="906101"/>
            <a:ext cx="3578552" cy="227398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34559" y="906100"/>
            <a:ext cx="3820161" cy="4926868"/>
          </a:xfrm>
          <a:prstGeom prst="rect">
            <a:avLst/>
          </a:prstGeom>
        </p:spPr>
      </p:pic>
    </p:spTree>
    <p:extLst>
      <p:ext uri="{BB962C8B-B14F-4D97-AF65-F5344CB8AC3E}">
        <p14:creationId xmlns:p14="http://schemas.microsoft.com/office/powerpoint/2010/main" val="887106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I Colorscheme 1">
      <a:dk1>
        <a:srgbClr val="004250"/>
      </a:dk1>
      <a:lt1>
        <a:srgbClr val="EFF6F9"/>
      </a:lt1>
      <a:dk2>
        <a:srgbClr val="004250"/>
      </a:dk2>
      <a:lt2>
        <a:srgbClr val="EFF6F9"/>
      </a:lt2>
      <a:accent1>
        <a:srgbClr val="40717B"/>
      </a:accent1>
      <a:accent2>
        <a:srgbClr val="7FA0A7"/>
      </a:accent2>
      <a:accent3>
        <a:srgbClr val="BFCFD3"/>
      </a:accent3>
      <a:accent4>
        <a:srgbClr val="C2DEEA"/>
      </a:accent4>
      <a:accent5>
        <a:srgbClr val="E0EEF4"/>
      </a:accent5>
      <a:accent6>
        <a:srgbClr val="EFF6F9"/>
      </a:accent6>
      <a:hlink>
        <a:srgbClr val="6E7645"/>
      </a:hlink>
      <a:folHlink>
        <a:srgbClr val="6E321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1946</TotalTime>
  <Words>2868</Words>
  <Application>Microsoft Office PowerPoint</Application>
  <PresentationFormat>On-screen Show (4:3)</PresentationFormat>
  <Paragraphs>171</Paragraphs>
  <Slides>16</Slides>
  <Notes>14</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www.gulfresearchinitiative.org</vt:lpstr>
      <vt:lpstr>After the Deepwater Horizon oil spill…</vt:lpstr>
      <vt:lpstr>Mission and Goal</vt:lpstr>
      <vt:lpstr>Research Themes</vt:lpstr>
      <vt:lpstr>Research Board</vt:lpstr>
      <vt:lpstr>Scientific Integrity</vt:lpstr>
      <vt:lpstr>Funded Research to Date = $315.6M</vt:lpstr>
      <vt:lpstr>Grants Distribution</vt:lpstr>
      <vt:lpstr>Fine-Scale Oil Behavior</vt:lpstr>
      <vt:lpstr>Drifters in Path of Hurricane Isaac</vt:lpstr>
      <vt:lpstr>Nearshore Experiment </vt:lpstr>
      <vt:lpstr>Oil Fate in Land and Sea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michael.carron@gomri.org;kwheeler@oceanleadership.org</dc:creator>
  <cp:lastModifiedBy>Leigh Zimmermann</cp:lastModifiedBy>
  <cp:revision>206</cp:revision>
  <cp:lastPrinted>2012-01-30T21:49:04Z</cp:lastPrinted>
  <dcterms:created xsi:type="dcterms:W3CDTF">2010-04-12T23:12:02Z</dcterms:created>
  <dcterms:modified xsi:type="dcterms:W3CDTF">2015-09-16T15:28:41Z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